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5"/>
  </p:notesMasterIdLst>
  <p:sldIdLst>
    <p:sldId id="256" r:id="rId2"/>
    <p:sldId id="258" r:id="rId3"/>
    <p:sldId id="257" r:id="rId4"/>
    <p:sldId id="260" r:id="rId5"/>
    <p:sldId id="259" r:id="rId6"/>
    <p:sldId id="286" r:id="rId7"/>
    <p:sldId id="287" r:id="rId8"/>
    <p:sldId id="289" r:id="rId9"/>
    <p:sldId id="263" r:id="rId10"/>
    <p:sldId id="290" r:id="rId11"/>
    <p:sldId id="288" r:id="rId12"/>
    <p:sldId id="292" r:id="rId13"/>
    <p:sldId id="293" r:id="rId14"/>
    <p:sldId id="294" r:id="rId15"/>
    <p:sldId id="261" r:id="rId16"/>
    <p:sldId id="310" r:id="rId17"/>
    <p:sldId id="309" r:id="rId18"/>
    <p:sldId id="311" r:id="rId19"/>
    <p:sldId id="312" r:id="rId20"/>
    <p:sldId id="300" r:id="rId21"/>
    <p:sldId id="268" r:id="rId22"/>
    <p:sldId id="297" r:id="rId23"/>
    <p:sldId id="301" r:id="rId24"/>
    <p:sldId id="295" r:id="rId25"/>
    <p:sldId id="302" r:id="rId26"/>
    <p:sldId id="296" r:id="rId27"/>
    <p:sldId id="307" r:id="rId28"/>
    <p:sldId id="303" r:id="rId29"/>
    <p:sldId id="304" r:id="rId30"/>
    <p:sldId id="305" r:id="rId31"/>
    <p:sldId id="306" r:id="rId32"/>
    <p:sldId id="298" r:id="rId33"/>
    <p:sldId id="308" r:id="rId34"/>
  </p:sldIdLst>
  <p:sldSz cx="9144000" cy="5143500" type="screen16x9"/>
  <p:notesSz cx="6858000" cy="9144000"/>
  <p:embeddedFontLst>
    <p:embeddedFont>
      <p:font typeface="Abril Fatface" panose="020B0604020202020204" charset="0"/>
      <p:regular r:id="rId36"/>
    </p:embeddedFont>
    <p:embeddedFont>
      <p:font typeface="Raleway"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38B645-13F5-4445-A9ED-D5FCFF9E3C53}">
  <a:tblStyle styleId="{A538B645-13F5-4445-A9ED-D5FCFF9E3C5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937" autoAdjust="0"/>
  </p:normalViewPr>
  <p:slideViewPr>
    <p:cSldViewPr snapToGrid="0">
      <p:cViewPr varScale="1">
        <p:scale>
          <a:sx n="75" d="100"/>
          <a:sy n="75" d="100"/>
        </p:scale>
        <p:origin x="10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This exercise is to help you identify what’s stopping you</a:t>
            </a:r>
            <a:r>
              <a:rPr lang="en-SG" baseline="0" dirty="0" smtClean="0"/>
              <a:t> from doing the things on your “good day” list, or to find the gap between your expectation of yourself and what’s really happening. There are some examples on the next slide. </a:t>
            </a:r>
            <a:endParaRPr dirty="0"/>
          </a:p>
        </p:txBody>
      </p:sp>
    </p:spTree>
    <p:extLst>
      <p:ext uri="{BB962C8B-B14F-4D97-AF65-F5344CB8AC3E}">
        <p14:creationId xmlns:p14="http://schemas.microsoft.com/office/powerpoint/2010/main" val="2399830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Write</a:t>
            </a:r>
            <a:r>
              <a:rPr lang="en-SG" baseline="0" dirty="0" smtClean="0"/>
              <a:t> down some of your own roadblocks and then choose one to use in the next exercise. </a:t>
            </a:r>
            <a:endParaRPr dirty="0"/>
          </a:p>
        </p:txBody>
      </p:sp>
    </p:spTree>
    <p:extLst>
      <p:ext uri="{BB962C8B-B14F-4D97-AF65-F5344CB8AC3E}">
        <p14:creationId xmlns:p14="http://schemas.microsoft.com/office/powerpoint/2010/main" val="205683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Take your time and think through</a:t>
            </a:r>
            <a:r>
              <a:rPr lang="en-SG" baseline="0" dirty="0" smtClean="0"/>
              <a:t> these questions carefully. Make some notes for each. </a:t>
            </a:r>
          </a:p>
          <a:p>
            <a:pPr marL="0" lvl="0" indent="0" algn="l" rtl="0">
              <a:spcBef>
                <a:spcPts val="0"/>
              </a:spcBef>
              <a:spcAft>
                <a:spcPts val="0"/>
              </a:spcAft>
              <a:buNone/>
            </a:pPr>
            <a:endParaRPr lang="en-SG" baseline="0" dirty="0" smtClean="0"/>
          </a:p>
          <a:p>
            <a:pPr marL="0" lvl="0" indent="0" algn="l" rtl="0">
              <a:spcBef>
                <a:spcPts val="0"/>
              </a:spcBef>
              <a:spcAft>
                <a:spcPts val="0"/>
              </a:spcAft>
              <a:buNone/>
            </a:pPr>
            <a:r>
              <a:rPr lang="en-SG" baseline="0" dirty="0" smtClean="0"/>
              <a:t>On consequences – sometimes the consequences of not meeting your self-expectation aren’t that bad! Maybe this expectation is one you can let go of. Or, if you really do need to meet this expectation or achieve this task, go through the next few questions and see what you find out about what’s getting in the way of this. </a:t>
            </a:r>
            <a:endParaRPr dirty="0"/>
          </a:p>
        </p:txBody>
      </p:sp>
    </p:spTree>
    <p:extLst>
      <p:ext uri="{BB962C8B-B14F-4D97-AF65-F5344CB8AC3E}">
        <p14:creationId xmlns:p14="http://schemas.microsoft.com/office/powerpoint/2010/main" val="247705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Taking your notes from the previous activity, write down one thing that you can do</a:t>
            </a:r>
            <a:r>
              <a:rPr lang="en-SG" baseline="0" dirty="0" smtClean="0"/>
              <a:t> today to help yourself take the next step. </a:t>
            </a:r>
            <a:endParaRPr dirty="0"/>
          </a:p>
        </p:txBody>
      </p:sp>
    </p:spTree>
    <p:extLst>
      <p:ext uri="{BB962C8B-B14F-4D97-AF65-F5344CB8AC3E}">
        <p14:creationId xmlns:p14="http://schemas.microsoft.com/office/powerpoint/2010/main" val="3049034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909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This</a:t>
            </a:r>
            <a:r>
              <a:rPr lang="en-SG" baseline="0" dirty="0" smtClean="0"/>
              <a:t> is particularly good if you have a cluttered computer desktop and are likely to miss or not regularly check your tasks or emails. Also, don’t rely on your emails as a to-do list – you’ll miss things and this almost ensures that you won’t be working on any of your own personal goals or tasks.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Here are some notepads I used to keep track of my tasks and goals while</a:t>
            </a:r>
            <a:r>
              <a:rPr lang="en-SG" baseline="0" dirty="0" smtClean="0"/>
              <a:t> I was working from home in New Zealand. These worked well for me as I had a larger workspace. However, back in Singapore my desk is smaller so I use an online </a:t>
            </a:r>
            <a:r>
              <a:rPr lang="en-SG" baseline="0" dirty="0" err="1" smtClean="0"/>
              <a:t>taskboard</a:t>
            </a:r>
            <a:r>
              <a:rPr lang="en-SG" baseline="0" dirty="0" smtClean="0"/>
              <a:t> (Asana). </a:t>
            </a:r>
            <a:endParaRPr dirty="0"/>
          </a:p>
        </p:txBody>
      </p:sp>
    </p:spTree>
    <p:extLst>
      <p:ext uri="{BB962C8B-B14F-4D97-AF65-F5344CB8AC3E}">
        <p14:creationId xmlns:p14="http://schemas.microsoft.com/office/powerpoint/2010/main" val="2717355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There are a couple of online options for project management</a:t>
            </a:r>
            <a:r>
              <a:rPr lang="en-SG" baseline="0" dirty="0" smtClean="0"/>
              <a:t> and general to-do lists. Both have good free versions for personal use. </a:t>
            </a:r>
            <a:endParaRPr dirty="0"/>
          </a:p>
        </p:txBody>
      </p:sp>
    </p:spTree>
    <p:extLst>
      <p:ext uri="{BB962C8B-B14F-4D97-AF65-F5344CB8AC3E}">
        <p14:creationId xmlns:p14="http://schemas.microsoft.com/office/powerpoint/2010/main" val="3490557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An example of an Asana project board</a:t>
            </a:r>
            <a:endParaRPr dirty="0"/>
          </a:p>
        </p:txBody>
      </p:sp>
    </p:spTree>
    <p:extLst>
      <p:ext uri="{BB962C8B-B14F-4D97-AF65-F5344CB8AC3E}">
        <p14:creationId xmlns:p14="http://schemas.microsoft.com/office/powerpoint/2010/main" val="2536425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The Trello interface</a:t>
            </a:r>
            <a:endParaRPr dirty="0"/>
          </a:p>
        </p:txBody>
      </p:sp>
    </p:spTree>
    <p:extLst>
      <p:ext uri="{BB962C8B-B14F-4D97-AF65-F5344CB8AC3E}">
        <p14:creationId xmlns:p14="http://schemas.microsoft.com/office/powerpoint/2010/main" val="206201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This can be a helpful tool for identify</a:t>
            </a:r>
            <a:r>
              <a:rPr lang="en-SG" baseline="0" dirty="0" smtClean="0"/>
              <a:t>ing what is getting in the way of your progress. Don’t do this every day – maybe just occasionally at the end of the week. Think about what makes you do these unhelpful things and how to reduce your time spent on them. </a:t>
            </a:r>
            <a:endParaRPr dirty="0"/>
          </a:p>
        </p:txBody>
      </p:sp>
    </p:spTree>
    <p:extLst>
      <p:ext uri="{BB962C8B-B14F-4D97-AF65-F5344CB8AC3E}">
        <p14:creationId xmlns:p14="http://schemas.microsoft.com/office/powerpoint/2010/main" val="503240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Researchers should be spending a lot</a:t>
            </a:r>
            <a:r>
              <a:rPr lang="en-SG" baseline="0" dirty="0" smtClean="0"/>
              <a:t> of time in box II, but often end up in box III. When you’re planning your week/day, schedule in time for boxes I and II first. There will be box III interruptions that you’ll need to deal with, so leave time for these too. Try and eliminate box IV items as much as you can.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This is what I use and</a:t>
            </a:r>
            <a:r>
              <a:rPr lang="en-SG" baseline="0" dirty="0" smtClean="0"/>
              <a:t> I find it really helpful. </a:t>
            </a:r>
            <a:endParaRPr dirty="0"/>
          </a:p>
        </p:txBody>
      </p:sp>
    </p:spTree>
    <p:extLst>
      <p:ext uri="{BB962C8B-B14F-4D97-AF65-F5344CB8AC3E}">
        <p14:creationId xmlns:p14="http://schemas.microsoft.com/office/powerpoint/2010/main" val="3343206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This is what the </a:t>
            </a:r>
            <a:r>
              <a:rPr lang="en-SG" dirty="0" err="1" smtClean="0"/>
              <a:t>Pomodoro</a:t>
            </a:r>
            <a:r>
              <a:rPr lang="en-SG" dirty="0" smtClean="0"/>
              <a:t> Tracker looks like. You can create an account to</a:t>
            </a:r>
            <a:r>
              <a:rPr lang="en-SG" baseline="0" dirty="0" smtClean="0"/>
              <a:t> track your time spent on various tasks and then analyse your statistics after a week/month/year to see what takes up most of your time. </a:t>
            </a:r>
            <a:endParaRPr dirty="0"/>
          </a:p>
        </p:txBody>
      </p:sp>
    </p:spTree>
    <p:extLst>
      <p:ext uri="{BB962C8B-B14F-4D97-AF65-F5344CB8AC3E}">
        <p14:creationId xmlns:p14="http://schemas.microsoft.com/office/powerpoint/2010/main" val="3346259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0835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0188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827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https://quiz.gretchenrubin.com/</a:t>
            </a:r>
            <a:endParaRPr dirty="0"/>
          </a:p>
        </p:txBody>
      </p:sp>
    </p:spTree>
    <p:extLst>
      <p:ext uri="{BB962C8B-B14F-4D97-AF65-F5344CB8AC3E}">
        <p14:creationId xmlns:p14="http://schemas.microsoft.com/office/powerpoint/2010/main" val="2130275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7470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60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I compiled this with the</a:t>
            </a:r>
            <a:r>
              <a:rPr lang="en-US" baseline="0" dirty="0" smtClean="0"/>
              <a:t> help of many different resources and ideas from others in CARES that have helped researchers work from home.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Grab some paper and a pen or an empty word document as there will be a few exercises throughout the presentation and it will help to write things down.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5989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9286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427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0371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071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You probably had plans for 2020, expectations of yourself and expectations of what this year would look</a:t>
            </a:r>
            <a:r>
              <a:rPr lang="en-SG" baseline="0" dirty="0" smtClean="0"/>
              <a:t> like. Considering the situation now, do your plans and expectations need readjusting? Does your idea of success need readjusting? </a:t>
            </a:r>
            <a:endParaRPr dirty="0"/>
          </a:p>
        </p:txBody>
      </p:sp>
    </p:spTree>
    <p:extLst>
      <p:ext uri="{BB962C8B-B14F-4D97-AF65-F5344CB8AC3E}">
        <p14:creationId xmlns:p14="http://schemas.microsoft.com/office/powerpoint/2010/main" val="3613064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“Good” and “bad</a:t>
            </a:r>
            <a:r>
              <a:rPr lang="en-SG" baseline="0" dirty="0" smtClean="0"/>
              <a:t>” aren’t very descriptive adjectives, but try to think about how you feel at the end of a workday. Having a “good” day doesn’t necessarily mean that you got everything done or worked long hours – maybe it means that you tackled just one difficult task, or had a productive meeting with someone. Your workday doesn’t have to be perfect to be “good”. There are some examples on the next slide. </a:t>
            </a:r>
          </a:p>
        </p:txBody>
      </p:sp>
    </p:spTree>
    <p:extLst>
      <p:ext uri="{BB962C8B-B14F-4D97-AF65-F5344CB8AC3E}">
        <p14:creationId xmlns:p14="http://schemas.microsoft.com/office/powerpoint/2010/main" val="46971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SG" dirty="0" smtClean="0"/>
              <a:t>These are my examples of a “good” and “bad</a:t>
            </a:r>
            <a:r>
              <a:rPr lang="en-SG" baseline="0" dirty="0" smtClean="0"/>
              <a:t>” day. Take some time to write bullet points for your own good and bad days. Think about what makes you feel a sense of achievement at the end of the day, or what has happened if you feel frustrated with yourself.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7680000" cy="5143500"/>
          </a:xfrm>
          <a:prstGeom prst="rect">
            <a:avLst/>
          </a:prstGeom>
          <a:gradFill>
            <a:gsLst>
              <a:gs pos="0">
                <a:srgbClr val="C0CAFC"/>
              </a:gs>
              <a:gs pos="50000">
                <a:srgbClr val="D0F5FF"/>
              </a:gs>
              <a:gs pos="100000">
                <a:srgbClr val="DAFBD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67900" y="505425"/>
            <a:ext cx="8049125" cy="4132625"/>
          </a:xfrm>
          <a:custGeom>
            <a:avLst/>
            <a:gdLst/>
            <a:ahLst/>
            <a:cxnLst/>
            <a:rect l="l" t="t" r="r" b="b"/>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lim="8000"/>
            <a:headEnd type="none" w="med" len="med"/>
            <a:tailEnd type="none" w="med" len="med"/>
          </a:ln>
        </p:spPr>
      </p:sp>
      <p:sp>
        <p:nvSpPr>
          <p:cNvPr id="12" name="Google Shape;12;p2"/>
          <p:cNvSpPr txBox="1">
            <a:spLocks noGrp="1"/>
          </p:cNvSpPr>
          <p:nvPr>
            <p:ph type="ctrTitle"/>
          </p:nvPr>
        </p:nvSpPr>
        <p:spPr>
          <a:xfrm>
            <a:off x="1339025" y="848825"/>
            <a:ext cx="5838600" cy="1159800"/>
          </a:xfrm>
          <a:prstGeom prst="rect">
            <a:avLst/>
          </a:prstGeom>
        </p:spPr>
        <p:txBody>
          <a:bodyPr spcFirstLastPara="1" wrap="square" lIns="91425" tIns="91425" rIns="91425" bIns="91425" anchor="t"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0" y="0"/>
            <a:ext cx="2523000" cy="5143500"/>
          </a:xfrm>
          <a:prstGeom prst="rect">
            <a:avLst/>
          </a:prstGeom>
          <a:gradFill>
            <a:gsLst>
              <a:gs pos="0">
                <a:srgbClr val="C0CAFC"/>
              </a:gs>
              <a:gs pos="50000">
                <a:srgbClr val="D0F5FF"/>
              </a:gs>
              <a:gs pos="100000">
                <a:srgbClr val="DAFBD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67900" y="505425"/>
            <a:ext cx="8049125" cy="4132625"/>
          </a:xfrm>
          <a:custGeom>
            <a:avLst/>
            <a:gdLst/>
            <a:ahLst/>
            <a:cxnLst/>
            <a:rect l="l" t="t" r="r" b="b"/>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lim="8000"/>
            <a:headEnd type="none" w="med" len="med"/>
            <a:tailEnd type="none" w="med" len="med"/>
          </a:ln>
        </p:spPr>
      </p:sp>
      <p:sp>
        <p:nvSpPr>
          <p:cNvPr id="16" name="Google Shape;16;p3"/>
          <p:cNvSpPr txBox="1">
            <a:spLocks noGrp="1"/>
          </p:cNvSpPr>
          <p:nvPr>
            <p:ph type="ctrTitle"/>
          </p:nvPr>
        </p:nvSpPr>
        <p:spPr>
          <a:xfrm>
            <a:off x="1351100" y="771900"/>
            <a:ext cx="58326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1351100" y="2485801"/>
            <a:ext cx="583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800"/>
              <a:buNone/>
              <a:defRPr sz="1800">
                <a:solidFill>
                  <a:srgbClr val="FFFFFF"/>
                </a:solidFill>
                <a:highlight>
                  <a:srgbClr val="000000"/>
                </a:highlight>
              </a:defRPr>
            </a:lvl1pPr>
            <a:lvl2pPr lvl="1" rtl="0">
              <a:spcBef>
                <a:spcPts val="0"/>
              </a:spcBef>
              <a:spcAft>
                <a:spcPts val="0"/>
              </a:spcAft>
              <a:buClr>
                <a:srgbClr val="FFFFFF"/>
              </a:buClr>
              <a:buSzPts val="1800"/>
              <a:buNone/>
              <a:defRPr sz="1800">
                <a:solidFill>
                  <a:srgbClr val="FFFFFF"/>
                </a:solidFill>
                <a:highlight>
                  <a:srgbClr val="000000"/>
                </a:highlight>
              </a:defRPr>
            </a:lvl2pPr>
            <a:lvl3pPr lvl="2" rtl="0">
              <a:spcBef>
                <a:spcPts val="0"/>
              </a:spcBef>
              <a:spcAft>
                <a:spcPts val="0"/>
              </a:spcAft>
              <a:buClr>
                <a:srgbClr val="FFFFFF"/>
              </a:buClr>
              <a:buSzPts val="1800"/>
              <a:buNone/>
              <a:defRPr sz="1800">
                <a:solidFill>
                  <a:srgbClr val="FFFFFF"/>
                </a:solidFill>
                <a:highlight>
                  <a:srgbClr val="000000"/>
                </a:highlight>
              </a:defRPr>
            </a:lvl3pPr>
            <a:lvl4pPr lvl="3" rtl="0">
              <a:spcBef>
                <a:spcPts val="0"/>
              </a:spcBef>
              <a:spcAft>
                <a:spcPts val="0"/>
              </a:spcAft>
              <a:buClr>
                <a:srgbClr val="FFFFFF"/>
              </a:buClr>
              <a:buSzPts val="1800"/>
              <a:buNone/>
              <a:defRPr sz="1800">
                <a:solidFill>
                  <a:srgbClr val="FFFFFF"/>
                </a:solidFill>
                <a:highlight>
                  <a:srgbClr val="000000"/>
                </a:highlight>
              </a:defRPr>
            </a:lvl4pPr>
            <a:lvl5pPr lvl="4" rtl="0">
              <a:spcBef>
                <a:spcPts val="0"/>
              </a:spcBef>
              <a:spcAft>
                <a:spcPts val="0"/>
              </a:spcAft>
              <a:buClr>
                <a:srgbClr val="FFFFFF"/>
              </a:buClr>
              <a:buSzPts val="1800"/>
              <a:buNone/>
              <a:defRPr sz="1800">
                <a:solidFill>
                  <a:srgbClr val="FFFFFF"/>
                </a:solidFill>
                <a:highlight>
                  <a:srgbClr val="000000"/>
                </a:highlight>
              </a:defRPr>
            </a:lvl5pPr>
            <a:lvl6pPr lvl="5" rtl="0">
              <a:spcBef>
                <a:spcPts val="0"/>
              </a:spcBef>
              <a:spcAft>
                <a:spcPts val="0"/>
              </a:spcAft>
              <a:buClr>
                <a:srgbClr val="FFFFFF"/>
              </a:buClr>
              <a:buSzPts val="1800"/>
              <a:buNone/>
              <a:defRPr sz="1800">
                <a:solidFill>
                  <a:srgbClr val="FFFFFF"/>
                </a:solidFill>
                <a:highlight>
                  <a:srgbClr val="000000"/>
                </a:highlight>
              </a:defRPr>
            </a:lvl6pPr>
            <a:lvl7pPr lvl="6" rtl="0">
              <a:spcBef>
                <a:spcPts val="0"/>
              </a:spcBef>
              <a:spcAft>
                <a:spcPts val="0"/>
              </a:spcAft>
              <a:buClr>
                <a:srgbClr val="FFFFFF"/>
              </a:buClr>
              <a:buSzPts val="1800"/>
              <a:buNone/>
              <a:defRPr sz="1800">
                <a:solidFill>
                  <a:srgbClr val="FFFFFF"/>
                </a:solidFill>
                <a:highlight>
                  <a:srgbClr val="000000"/>
                </a:highlight>
              </a:defRPr>
            </a:lvl7pPr>
            <a:lvl8pPr lvl="7" rtl="0">
              <a:spcBef>
                <a:spcPts val="0"/>
              </a:spcBef>
              <a:spcAft>
                <a:spcPts val="0"/>
              </a:spcAft>
              <a:buClr>
                <a:srgbClr val="FFFFFF"/>
              </a:buClr>
              <a:buSzPts val="1800"/>
              <a:buNone/>
              <a:defRPr sz="1800">
                <a:solidFill>
                  <a:srgbClr val="FFFFFF"/>
                </a:solidFill>
                <a:highlight>
                  <a:srgbClr val="000000"/>
                </a:highlight>
              </a:defRPr>
            </a:lvl8pPr>
            <a:lvl9pPr lvl="8" rtl="0">
              <a:spcBef>
                <a:spcPts val="0"/>
              </a:spcBef>
              <a:spcAft>
                <a:spcPts val="0"/>
              </a:spcAft>
              <a:buClr>
                <a:srgbClr val="FFFFFF"/>
              </a:buClr>
              <a:buSzPts val="1800"/>
              <a:buNone/>
              <a:defRPr sz="1800">
                <a:solidFill>
                  <a:srgbClr val="FFFFFF"/>
                </a:solidFill>
                <a:highlight>
                  <a:srgbClr val="000000"/>
                </a:highlight>
              </a:defRPr>
            </a:lvl9pPr>
          </a:lstStyle>
          <a:p>
            <a:endParaRPr/>
          </a:p>
        </p:txBody>
      </p:sp>
      <p:sp>
        <p:nvSpPr>
          <p:cNvPr id="18" name="Google Shape;18;p3"/>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Google Shape;20;p4"/>
          <p:cNvSpPr/>
          <p:nvPr/>
        </p:nvSpPr>
        <p:spPr>
          <a:xfrm>
            <a:off x="0" y="0"/>
            <a:ext cx="7680000" cy="5143500"/>
          </a:xfrm>
          <a:prstGeom prst="rect">
            <a:avLst/>
          </a:prstGeom>
          <a:gradFill>
            <a:gsLst>
              <a:gs pos="0">
                <a:srgbClr val="C0CAFC"/>
              </a:gs>
              <a:gs pos="50000">
                <a:srgbClr val="D0F5FF"/>
              </a:gs>
              <a:gs pos="100000">
                <a:srgbClr val="DAFBD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367900" y="505425"/>
            <a:ext cx="8049125" cy="4132625"/>
          </a:xfrm>
          <a:custGeom>
            <a:avLst/>
            <a:gdLst/>
            <a:ahLst/>
            <a:cxnLst/>
            <a:rect l="l" t="t" r="r" b="b"/>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lim="8000"/>
            <a:headEnd type="none" w="med" len="med"/>
            <a:tailEnd type="none" w="med" len="med"/>
          </a:ln>
        </p:spPr>
      </p:sp>
      <p:sp>
        <p:nvSpPr>
          <p:cNvPr id="22" name="Google Shape;22;p4"/>
          <p:cNvSpPr txBox="1">
            <a:spLocks noGrp="1"/>
          </p:cNvSpPr>
          <p:nvPr>
            <p:ph type="body" idx="1"/>
          </p:nvPr>
        </p:nvSpPr>
        <p:spPr>
          <a:xfrm>
            <a:off x="1910425" y="1051950"/>
            <a:ext cx="5321400" cy="819900"/>
          </a:xfrm>
          <a:prstGeom prst="rect">
            <a:avLst/>
          </a:prstGeom>
        </p:spPr>
        <p:txBody>
          <a:bodyPr spcFirstLastPara="1" wrap="square" lIns="91425" tIns="91425" rIns="91425" bIns="91425" anchor="t" anchorCtr="0">
            <a:noAutofit/>
          </a:bodyPr>
          <a:lstStyle>
            <a:lvl1pPr marL="457200" lvl="0" indent="-444500" rtl="0">
              <a:spcBef>
                <a:spcPts val="600"/>
              </a:spcBef>
              <a:spcAft>
                <a:spcPts val="0"/>
              </a:spcAft>
              <a:buSzPts val="3400"/>
              <a:buFont typeface="Abril Fatface"/>
              <a:buChar char="▫"/>
              <a:defRPr sz="3400">
                <a:latin typeface="Abril Fatface"/>
                <a:ea typeface="Abril Fatface"/>
                <a:cs typeface="Abril Fatface"/>
                <a:sym typeface="Abril Fatface"/>
              </a:defRPr>
            </a:lvl1pPr>
            <a:lvl2pPr marL="914400" lvl="1" indent="-444500" rtl="0">
              <a:spcBef>
                <a:spcPts val="0"/>
              </a:spcBef>
              <a:spcAft>
                <a:spcPts val="0"/>
              </a:spcAft>
              <a:buSzPts val="3400"/>
              <a:buFont typeface="Abril Fatface"/>
              <a:buChar char="◦"/>
              <a:defRPr sz="3400">
                <a:latin typeface="Abril Fatface"/>
                <a:ea typeface="Abril Fatface"/>
                <a:cs typeface="Abril Fatface"/>
                <a:sym typeface="Abril Fatface"/>
              </a:defRPr>
            </a:lvl2pPr>
            <a:lvl3pPr marL="1371600" lvl="2" indent="-444500" rtl="0">
              <a:spcBef>
                <a:spcPts val="0"/>
              </a:spcBef>
              <a:spcAft>
                <a:spcPts val="0"/>
              </a:spcAft>
              <a:buSzPts val="3400"/>
              <a:buFont typeface="Abril Fatface"/>
              <a:buChar char="■"/>
              <a:defRPr sz="3400">
                <a:latin typeface="Abril Fatface"/>
                <a:ea typeface="Abril Fatface"/>
                <a:cs typeface="Abril Fatface"/>
                <a:sym typeface="Abril Fatface"/>
              </a:defRPr>
            </a:lvl3pPr>
            <a:lvl4pPr marL="1828800" lvl="3" indent="-444500" rtl="0">
              <a:spcBef>
                <a:spcPts val="0"/>
              </a:spcBef>
              <a:spcAft>
                <a:spcPts val="0"/>
              </a:spcAft>
              <a:buSzPts val="3400"/>
              <a:buFont typeface="Abril Fatface"/>
              <a:buChar char="●"/>
              <a:defRPr sz="3400">
                <a:latin typeface="Abril Fatface"/>
                <a:ea typeface="Abril Fatface"/>
                <a:cs typeface="Abril Fatface"/>
                <a:sym typeface="Abril Fatface"/>
              </a:defRPr>
            </a:lvl4pPr>
            <a:lvl5pPr marL="2286000" lvl="4" indent="-444500" rtl="0">
              <a:spcBef>
                <a:spcPts val="0"/>
              </a:spcBef>
              <a:spcAft>
                <a:spcPts val="0"/>
              </a:spcAft>
              <a:buSzPts val="3400"/>
              <a:buFont typeface="Abril Fatface"/>
              <a:buChar char="○"/>
              <a:defRPr sz="3400">
                <a:latin typeface="Abril Fatface"/>
                <a:ea typeface="Abril Fatface"/>
                <a:cs typeface="Abril Fatface"/>
                <a:sym typeface="Abril Fatface"/>
              </a:defRPr>
            </a:lvl5pPr>
            <a:lvl6pPr marL="2743200" lvl="5" indent="-444500" rtl="0">
              <a:spcBef>
                <a:spcPts val="0"/>
              </a:spcBef>
              <a:spcAft>
                <a:spcPts val="0"/>
              </a:spcAft>
              <a:buSzPts val="3400"/>
              <a:buFont typeface="Abril Fatface"/>
              <a:buChar char="■"/>
              <a:defRPr sz="3400">
                <a:latin typeface="Abril Fatface"/>
                <a:ea typeface="Abril Fatface"/>
                <a:cs typeface="Abril Fatface"/>
                <a:sym typeface="Abril Fatface"/>
              </a:defRPr>
            </a:lvl6pPr>
            <a:lvl7pPr marL="3200400" lvl="6" indent="-444500" rtl="0">
              <a:spcBef>
                <a:spcPts val="0"/>
              </a:spcBef>
              <a:spcAft>
                <a:spcPts val="0"/>
              </a:spcAft>
              <a:buSzPts val="3400"/>
              <a:buFont typeface="Abril Fatface"/>
              <a:buChar char="●"/>
              <a:defRPr sz="3400">
                <a:latin typeface="Abril Fatface"/>
                <a:ea typeface="Abril Fatface"/>
                <a:cs typeface="Abril Fatface"/>
                <a:sym typeface="Abril Fatface"/>
              </a:defRPr>
            </a:lvl7pPr>
            <a:lvl8pPr marL="3657600" lvl="7" indent="-444500" rtl="0">
              <a:spcBef>
                <a:spcPts val="0"/>
              </a:spcBef>
              <a:spcAft>
                <a:spcPts val="0"/>
              </a:spcAft>
              <a:buSzPts val="3400"/>
              <a:buFont typeface="Abril Fatface"/>
              <a:buChar char="○"/>
              <a:defRPr sz="3400">
                <a:latin typeface="Abril Fatface"/>
                <a:ea typeface="Abril Fatface"/>
                <a:cs typeface="Abril Fatface"/>
                <a:sym typeface="Abril Fatface"/>
              </a:defRPr>
            </a:lvl8pPr>
            <a:lvl9pPr marL="4114800" lvl="8" indent="-444500">
              <a:spcBef>
                <a:spcPts val="0"/>
              </a:spcBef>
              <a:spcAft>
                <a:spcPts val="0"/>
              </a:spcAft>
              <a:buSzPts val="3400"/>
              <a:buFont typeface="Abril Fatface"/>
              <a:buChar char="■"/>
              <a:defRPr sz="3400">
                <a:latin typeface="Abril Fatface"/>
                <a:ea typeface="Abril Fatface"/>
                <a:cs typeface="Abril Fatface"/>
                <a:sym typeface="Abril Fatface"/>
              </a:defRPr>
            </a:lvl9pPr>
          </a:lstStyle>
          <a:p>
            <a:endParaRPr/>
          </a:p>
        </p:txBody>
      </p:sp>
      <p:sp>
        <p:nvSpPr>
          <p:cNvPr id="23" name="Google Shape;23;p4"/>
          <p:cNvSpPr txBox="1"/>
          <p:nvPr/>
        </p:nvSpPr>
        <p:spPr>
          <a:xfrm>
            <a:off x="814275" y="892575"/>
            <a:ext cx="17088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latin typeface="Raleway"/>
                <a:ea typeface="Raleway"/>
                <a:cs typeface="Raleway"/>
                <a:sym typeface="Raleway"/>
              </a:rPr>
              <a:t>“</a:t>
            </a:r>
            <a:endParaRPr sz="7200" b="1">
              <a:latin typeface="Raleway"/>
              <a:ea typeface="Raleway"/>
              <a:cs typeface="Raleway"/>
              <a:sym typeface="Raleway"/>
            </a:endParaRPr>
          </a:p>
        </p:txBody>
      </p:sp>
      <p:sp>
        <p:nvSpPr>
          <p:cNvPr id="24" name="Google Shape;24;p4"/>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lvl1pPr lvl="0">
              <a:buNone/>
              <a:defRPr>
                <a:latin typeface="Abril Fatface"/>
                <a:ea typeface="Abril Fatface"/>
                <a:cs typeface="Abril Fatface"/>
                <a:sym typeface="Abril Fatface"/>
              </a:defRPr>
            </a:lvl1pPr>
            <a:lvl2pPr lvl="1">
              <a:buNone/>
              <a:defRPr>
                <a:latin typeface="Abril Fatface"/>
                <a:ea typeface="Abril Fatface"/>
                <a:cs typeface="Abril Fatface"/>
                <a:sym typeface="Abril Fatface"/>
              </a:defRPr>
            </a:lvl2pPr>
            <a:lvl3pPr lvl="2">
              <a:buNone/>
              <a:defRPr>
                <a:latin typeface="Abril Fatface"/>
                <a:ea typeface="Abril Fatface"/>
                <a:cs typeface="Abril Fatface"/>
                <a:sym typeface="Abril Fatface"/>
              </a:defRPr>
            </a:lvl3pPr>
            <a:lvl4pPr lvl="3">
              <a:buNone/>
              <a:defRPr>
                <a:latin typeface="Abril Fatface"/>
                <a:ea typeface="Abril Fatface"/>
                <a:cs typeface="Abril Fatface"/>
                <a:sym typeface="Abril Fatface"/>
              </a:defRPr>
            </a:lvl4pPr>
            <a:lvl5pPr lvl="4">
              <a:buNone/>
              <a:defRPr>
                <a:latin typeface="Abril Fatface"/>
                <a:ea typeface="Abril Fatface"/>
                <a:cs typeface="Abril Fatface"/>
                <a:sym typeface="Abril Fatface"/>
              </a:defRPr>
            </a:lvl5pPr>
            <a:lvl6pPr lvl="5">
              <a:buNone/>
              <a:defRPr>
                <a:latin typeface="Abril Fatface"/>
                <a:ea typeface="Abril Fatface"/>
                <a:cs typeface="Abril Fatface"/>
                <a:sym typeface="Abril Fatface"/>
              </a:defRPr>
            </a:lvl6pPr>
            <a:lvl7pPr lvl="6">
              <a:buNone/>
              <a:defRPr>
                <a:latin typeface="Abril Fatface"/>
                <a:ea typeface="Abril Fatface"/>
                <a:cs typeface="Abril Fatface"/>
                <a:sym typeface="Abril Fatface"/>
              </a:defRPr>
            </a:lvl7pPr>
            <a:lvl8pPr lvl="7">
              <a:buNone/>
              <a:defRPr>
                <a:latin typeface="Abril Fatface"/>
                <a:ea typeface="Abril Fatface"/>
                <a:cs typeface="Abril Fatface"/>
                <a:sym typeface="Abril Fatface"/>
              </a:defRPr>
            </a:lvl8pPr>
            <a:lvl9pPr lvl="8">
              <a:buNone/>
              <a:defRPr>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a:off x="0" y="0"/>
            <a:ext cx="2523000" cy="5143500"/>
          </a:xfrm>
          <a:prstGeom prst="rect">
            <a:avLst/>
          </a:prstGeom>
          <a:gradFill>
            <a:gsLst>
              <a:gs pos="0">
                <a:srgbClr val="C0CAFC"/>
              </a:gs>
              <a:gs pos="50000">
                <a:srgbClr val="D0F5FF"/>
              </a:gs>
              <a:gs pos="100000">
                <a:srgbClr val="DAFBD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515675" y="780975"/>
            <a:ext cx="2616300" cy="2299050"/>
          </a:xfrm>
          <a:custGeom>
            <a:avLst/>
            <a:gdLst/>
            <a:ahLst/>
            <a:cxnLst/>
            <a:rect l="l" t="t" r="r" b="b"/>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med" len="med"/>
            <a:tailEnd type="none" w="med" len="med"/>
          </a:ln>
        </p:spPr>
      </p:sp>
      <p:sp>
        <p:nvSpPr>
          <p:cNvPr id="28" name="Google Shape;28;p5"/>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30" name="Google Shape;30;p5"/>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a:off x="0" y="0"/>
            <a:ext cx="2523000" cy="5143500"/>
          </a:xfrm>
          <a:prstGeom prst="rect">
            <a:avLst/>
          </a:prstGeom>
          <a:gradFill>
            <a:gsLst>
              <a:gs pos="0">
                <a:srgbClr val="C0CAFC"/>
              </a:gs>
              <a:gs pos="50000">
                <a:srgbClr val="D0F5FF"/>
              </a:gs>
              <a:gs pos="100000">
                <a:srgbClr val="DAFBD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515675" y="780975"/>
            <a:ext cx="2616300" cy="2299050"/>
          </a:xfrm>
          <a:custGeom>
            <a:avLst/>
            <a:gdLst/>
            <a:ahLst/>
            <a:cxnLst/>
            <a:rect l="l" t="t" r="r" b="b"/>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med" len="med"/>
            <a:tailEnd type="none" w="med" len="med"/>
          </a:ln>
        </p:spPr>
      </p:sp>
      <p:sp>
        <p:nvSpPr>
          <p:cNvPr id="34" name="Google Shape;34;p6"/>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Google Shape;35;p6"/>
          <p:cNvSpPr txBox="1">
            <a:spLocks noGrp="1"/>
          </p:cNvSpPr>
          <p:nvPr>
            <p:ph type="body" idx="1"/>
          </p:nvPr>
        </p:nvSpPr>
        <p:spPr>
          <a:xfrm>
            <a:off x="3604900" y="992250"/>
            <a:ext cx="2466600" cy="3933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6" name="Google Shape;36;p6"/>
          <p:cNvSpPr txBox="1">
            <a:spLocks noGrp="1"/>
          </p:cNvSpPr>
          <p:nvPr>
            <p:ph type="body" idx="2"/>
          </p:nvPr>
        </p:nvSpPr>
        <p:spPr>
          <a:xfrm>
            <a:off x="6220100" y="992250"/>
            <a:ext cx="2466600" cy="3933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7" name="Google Shape;37;p6"/>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8"/>
          <p:cNvSpPr/>
          <p:nvPr/>
        </p:nvSpPr>
        <p:spPr>
          <a:xfrm>
            <a:off x="0" y="0"/>
            <a:ext cx="2523000" cy="5143500"/>
          </a:xfrm>
          <a:prstGeom prst="rect">
            <a:avLst/>
          </a:prstGeom>
          <a:gradFill>
            <a:gsLst>
              <a:gs pos="0">
                <a:srgbClr val="C0CAFC"/>
              </a:gs>
              <a:gs pos="50000">
                <a:srgbClr val="D0F5FF"/>
              </a:gs>
              <a:gs pos="100000">
                <a:srgbClr val="DAFBD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a:off x="515675" y="780975"/>
            <a:ext cx="2616300" cy="2299050"/>
          </a:xfrm>
          <a:custGeom>
            <a:avLst/>
            <a:gdLst/>
            <a:ahLst/>
            <a:cxnLst/>
            <a:rect l="l" t="t" r="r" b="b"/>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med" len="med"/>
            <a:tailEnd type="none" w="med" len="med"/>
          </a:ln>
        </p:spPr>
      </p:sp>
      <p:sp>
        <p:nvSpPr>
          <p:cNvPr id="49" name="Google Shape;49;p8"/>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0" name="Google Shape;50;p8"/>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1"/>
          <p:cNvSpPr/>
          <p:nvPr/>
        </p:nvSpPr>
        <p:spPr>
          <a:xfrm>
            <a:off x="0" y="0"/>
            <a:ext cx="7680000" cy="5143500"/>
          </a:xfrm>
          <a:prstGeom prst="rect">
            <a:avLst/>
          </a:prstGeom>
          <a:gradFill>
            <a:gsLst>
              <a:gs pos="0">
                <a:srgbClr val="C0CAFC"/>
              </a:gs>
              <a:gs pos="50000">
                <a:srgbClr val="D0F5FF"/>
              </a:gs>
              <a:gs pos="100000">
                <a:srgbClr val="DAFBDD"/>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a:off x="367900" y="505425"/>
            <a:ext cx="8049125" cy="4132625"/>
          </a:xfrm>
          <a:custGeom>
            <a:avLst/>
            <a:gdLst/>
            <a:ahLst/>
            <a:cxnLst/>
            <a:rect l="l" t="t" r="r" b="b"/>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lim="8000"/>
            <a:headEnd type="none" w="med" len="med"/>
            <a:tailEnd type="none" w="med" len="med"/>
          </a:ln>
        </p:spPr>
      </p:sp>
      <p:sp>
        <p:nvSpPr>
          <p:cNvPr id="62" name="Google Shape;62;p11"/>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1500" y="1048150"/>
            <a:ext cx="1836300" cy="1907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400"/>
              <a:buFont typeface="Abril Fatface"/>
              <a:buNone/>
              <a:defRPr sz="2400">
                <a:latin typeface="Abril Fatface"/>
                <a:ea typeface="Abril Fatface"/>
                <a:cs typeface="Abril Fatface"/>
                <a:sym typeface="Abril Fatface"/>
              </a:defRPr>
            </a:lvl1pPr>
            <a:lvl2pPr lvl="1">
              <a:spcBef>
                <a:spcPts val="0"/>
              </a:spcBef>
              <a:spcAft>
                <a:spcPts val="0"/>
              </a:spcAft>
              <a:buSzPts val="2400"/>
              <a:buFont typeface="Abril Fatface"/>
              <a:buNone/>
              <a:defRPr sz="2400">
                <a:latin typeface="Abril Fatface"/>
                <a:ea typeface="Abril Fatface"/>
                <a:cs typeface="Abril Fatface"/>
                <a:sym typeface="Abril Fatface"/>
              </a:defRPr>
            </a:lvl2pPr>
            <a:lvl3pPr lvl="2">
              <a:spcBef>
                <a:spcPts val="0"/>
              </a:spcBef>
              <a:spcAft>
                <a:spcPts val="0"/>
              </a:spcAft>
              <a:buSzPts val="2400"/>
              <a:buFont typeface="Abril Fatface"/>
              <a:buNone/>
              <a:defRPr sz="2400">
                <a:latin typeface="Abril Fatface"/>
                <a:ea typeface="Abril Fatface"/>
                <a:cs typeface="Abril Fatface"/>
                <a:sym typeface="Abril Fatface"/>
              </a:defRPr>
            </a:lvl3pPr>
            <a:lvl4pPr lvl="3">
              <a:spcBef>
                <a:spcPts val="0"/>
              </a:spcBef>
              <a:spcAft>
                <a:spcPts val="0"/>
              </a:spcAft>
              <a:buSzPts val="2400"/>
              <a:buFont typeface="Abril Fatface"/>
              <a:buNone/>
              <a:defRPr sz="2400">
                <a:latin typeface="Abril Fatface"/>
                <a:ea typeface="Abril Fatface"/>
                <a:cs typeface="Abril Fatface"/>
                <a:sym typeface="Abril Fatface"/>
              </a:defRPr>
            </a:lvl4pPr>
            <a:lvl5pPr lvl="4">
              <a:spcBef>
                <a:spcPts val="0"/>
              </a:spcBef>
              <a:spcAft>
                <a:spcPts val="0"/>
              </a:spcAft>
              <a:buSzPts val="2400"/>
              <a:buFont typeface="Abril Fatface"/>
              <a:buNone/>
              <a:defRPr sz="2400">
                <a:latin typeface="Abril Fatface"/>
                <a:ea typeface="Abril Fatface"/>
                <a:cs typeface="Abril Fatface"/>
                <a:sym typeface="Abril Fatface"/>
              </a:defRPr>
            </a:lvl5pPr>
            <a:lvl6pPr lvl="5">
              <a:spcBef>
                <a:spcPts val="0"/>
              </a:spcBef>
              <a:spcAft>
                <a:spcPts val="0"/>
              </a:spcAft>
              <a:buSzPts val="2400"/>
              <a:buFont typeface="Abril Fatface"/>
              <a:buNone/>
              <a:defRPr sz="2400">
                <a:latin typeface="Abril Fatface"/>
                <a:ea typeface="Abril Fatface"/>
                <a:cs typeface="Abril Fatface"/>
                <a:sym typeface="Abril Fatface"/>
              </a:defRPr>
            </a:lvl6pPr>
            <a:lvl7pPr lvl="6">
              <a:spcBef>
                <a:spcPts val="0"/>
              </a:spcBef>
              <a:spcAft>
                <a:spcPts val="0"/>
              </a:spcAft>
              <a:buSzPts val="2400"/>
              <a:buFont typeface="Abril Fatface"/>
              <a:buNone/>
              <a:defRPr sz="2400">
                <a:latin typeface="Abril Fatface"/>
                <a:ea typeface="Abril Fatface"/>
                <a:cs typeface="Abril Fatface"/>
                <a:sym typeface="Abril Fatface"/>
              </a:defRPr>
            </a:lvl7pPr>
            <a:lvl8pPr lvl="7">
              <a:spcBef>
                <a:spcPts val="0"/>
              </a:spcBef>
              <a:spcAft>
                <a:spcPts val="0"/>
              </a:spcAft>
              <a:buSzPts val="2400"/>
              <a:buFont typeface="Abril Fatface"/>
              <a:buNone/>
              <a:defRPr sz="2400">
                <a:latin typeface="Abril Fatface"/>
                <a:ea typeface="Abril Fatface"/>
                <a:cs typeface="Abril Fatface"/>
                <a:sym typeface="Abril Fatface"/>
              </a:defRPr>
            </a:lvl8pPr>
            <a:lvl9pPr lvl="8">
              <a:spcBef>
                <a:spcPts val="0"/>
              </a:spcBef>
              <a:spcAft>
                <a:spcPts val="0"/>
              </a:spcAft>
              <a:buSzPts val="2400"/>
              <a:buFont typeface="Abril Fatface"/>
              <a:buNone/>
              <a:defRPr sz="2400">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4112850" y="599950"/>
            <a:ext cx="4016100" cy="35757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rgbClr val="C0CAFC"/>
              </a:buClr>
              <a:buSzPts val="2200"/>
              <a:buFont typeface="Raleway"/>
              <a:buChar char="▫"/>
              <a:defRPr sz="2200">
                <a:latin typeface="Raleway"/>
                <a:ea typeface="Raleway"/>
                <a:cs typeface="Raleway"/>
                <a:sym typeface="Raleway"/>
              </a:defRPr>
            </a:lvl1pPr>
            <a:lvl2pPr marL="914400" lvl="1" indent="-368300">
              <a:spcBef>
                <a:spcPts val="0"/>
              </a:spcBef>
              <a:spcAft>
                <a:spcPts val="0"/>
              </a:spcAft>
              <a:buClr>
                <a:srgbClr val="BDECE5"/>
              </a:buClr>
              <a:buSzPts val="2200"/>
              <a:buFont typeface="Raleway"/>
              <a:buChar char="◦"/>
              <a:defRPr sz="2200">
                <a:latin typeface="Raleway"/>
                <a:ea typeface="Raleway"/>
                <a:cs typeface="Raleway"/>
                <a:sym typeface="Raleway"/>
              </a:defRPr>
            </a:lvl2pPr>
            <a:lvl3pPr marL="1371600" lvl="2" indent="-368300">
              <a:spcBef>
                <a:spcPts val="0"/>
              </a:spcBef>
              <a:spcAft>
                <a:spcPts val="0"/>
              </a:spcAft>
              <a:buSzPts val="2200"/>
              <a:buFont typeface="Raleway"/>
              <a:buChar char="■"/>
              <a:defRPr sz="2200">
                <a:latin typeface="Raleway"/>
                <a:ea typeface="Raleway"/>
                <a:cs typeface="Raleway"/>
                <a:sym typeface="Raleway"/>
              </a:defRPr>
            </a:lvl3pPr>
            <a:lvl4pPr marL="1828800" lvl="3" indent="-368300">
              <a:spcBef>
                <a:spcPts val="0"/>
              </a:spcBef>
              <a:spcAft>
                <a:spcPts val="0"/>
              </a:spcAft>
              <a:buSzPts val="2200"/>
              <a:buFont typeface="Raleway"/>
              <a:buChar char="●"/>
              <a:defRPr sz="2200">
                <a:latin typeface="Raleway"/>
                <a:ea typeface="Raleway"/>
                <a:cs typeface="Raleway"/>
                <a:sym typeface="Raleway"/>
              </a:defRPr>
            </a:lvl4pPr>
            <a:lvl5pPr marL="2286000" lvl="4" indent="-368300">
              <a:spcBef>
                <a:spcPts val="0"/>
              </a:spcBef>
              <a:spcAft>
                <a:spcPts val="0"/>
              </a:spcAft>
              <a:buSzPts val="2200"/>
              <a:buFont typeface="Raleway"/>
              <a:buChar char="○"/>
              <a:defRPr sz="2200">
                <a:latin typeface="Raleway"/>
                <a:ea typeface="Raleway"/>
                <a:cs typeface="Raleway"/>
                <a:sym typeface="Raleway"/>
              </a:defRPr>
            </a:lvl5pPr>
            <a:lvl6pPr marL="2743200" lvl="5" indent="-368300">
              <a:spcBef>
                <a:spcPts val="0"/>
              </a:spcBef>
              <a:spcAft>
                <a:spcPts val="0"/>
              </a:spcAft>
              <a:buSzPts val="2200"/>
              <a:buFont typeface="Raleway"/>
              <a:buChar char="■"/>
              <a:defRPr sz="2200">
                <a:latin typeface="Raleway"/>
                <a:ea typeface="Raleway"/>
                <a:cs typeface="Raleway"/>
                <a:sym typeface="Raleway"/>
              </a:defRPr>
            </a:lvl6pPr>
            <a:lvl7pPr marL="3200400" lvl="6" indent="-368300">
              <a:spcBef>
                <a:spcPts val="0"/>
              </a:spcBef>
              <a:spcAft>
                <a:spcPts val="0"/>
              </a:spcAft>
              <a:buSzPts val="2200"/>
              <a:buFont typeface="Raleway"/>
              <a:buChar char="●"/>
              <a:defRPr sz="2200">
                <a:latin typeface="Raleway"/>
                <a:ea typeface="Raleway"/>
                <a:cs typeface="Raleway"/>
                <a:sym typeface="Raleway"/>
              </a:defRPr>
            </a:lvl7pPr>
            <a:lvl8pPr marL="3657600" lvl="7" indent="-368300">
              <a:spcBef>
                <a:spcPts val="0"/>
              </a:spcBef>
              <a:spcAft>
                <a:spcPts val="0"/>
              </a:spcAft>
              <a:buSzPts val="2200"/>
              <a:buFont typeface="Raleway"/>
              <a:buChar char="○"/>
              <a:defRPr sz="2200">
                <a:latin typeface="Raleway"/>
                <a:ea typeface="Raleway"/>
                <a:cs typeface="Raleway"/>
                <a:sym typeface="Raleway"/>
              </a:defRPr>
            </a:lvl8pPr>
            <a:lvl9pPr marL="4114800" lvl="8" indent="-368300">
              <a:spcBef>
                <a:spcPts val="0"/>
              </a:spcBef>
              <a:spcAft>
                <a:spcPts val="0"/>
              </a:spcAft>
              <a:buSzPts val="2200"/>
              <a:buFont typeface="Raleway"/>
              <a:buChar char="■"/>
              <a:defRPr sz="2200">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8536449"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rgbClr val="AFCFEC"/>
                </a:solidFill>
                <a:latin typeface="Abril Fatface"/>
                <a:ea typeface="Abril Fatface"/>
                <a:cs typeface="Abril Fatface"/>
                <a:sym typeface="Abril Fatface"/>
              </a:defRPr>
            </a:lvl1pPr>
            <a:lvl2pPr lvl="1" algn="r">
              <a:buNone/>
              <a:defRPr sz="1200">
                <a:solidFill>
                  <a:srgbClr val="AFCFEC"/>
                </a:solidFill>
                <a:latin typeface="Abril Fatface"/>
                <a:ea typeface="Abril Fatface"/>
                <a:cs typeface="Abril Fatface"/>
                <a:sym typeface="Abril Fatface"/>
              </a:defRPr>
            </a:lvl2pPr>
            <a:lvl3pPr lvl="2" algn="r">
              <a:buNone/>
              <a:defRPr sz="1200">
                <a:solidFill>
                  <a:srgbClr val="AFCFEC"/>
                </a:solidFill>
                <a:latin typeface="Abril Fatface"/>
                <a:ea typeface="Abril Fatface"/>
                <a:cs typeface="Abril Fatface"/>
                <a:sym typeface="Abril Fatface"/>
              </a:defRPr>
            </a:lvl3pPr>
            <a:lvl4pPr lvl="3" algn="r">
              <a:buNone/>
              <a:defRPr sz="1200">
                <a:solidFill>
                  <a:srgbClr val="AFCFEC"/>
                </a:solidFill>
                <a:latin typeface="Abril Fatface"/>
                <a:ea typeface="Abril Fatface"/>
                <a:cs typeface="Abril Fatface"/>
                <a:sym typeface="Abril Fatface"/>
              </a:defRPr>
            </a:lvl4pPr>
            <a:lvl5pPr lvl="4" algn="r">
              <a:buNone/>
              <a:defRPr sz="1200">
                <a:solidFill>
                  <a:srgbClr val="AFCFEC"/>
                </a:solidFill>
                <a:latin typeface="Abril Fatface"/>
                <a:ea typeface="Abril Fatface"/>
                <a:cs typeface="Abril Fatface"/>
                <a:sym typeface="Abril Fatface"/>
              </a:defRPr>
            </a:lvl5pPr>
            <a:lvl6pPr lvl="5" algn="r">
              <a:buNone/>
              <a:defRPr sz="1200">
                <a:solidFill>
                  <a:srgbClr val="AFCFEC"/>
                </a:solidFill>
                <a:latin typeface="Abril Fatface"/>
                <a:ea typeface="Abril Fatface"/>
                <a:cs typeface="Abril Fatface"/>
                <a:sym typeface="Abril Fatface"/>
              </a:defRPr>
            </a:lvl6pPr>
            <a:lvl7pPr lvl="6" algn="r">
              <a:buNone/>
              <a:defRPr sz="1200">
                <a:solidFill>
                  <a:srgbClr val="AFCFEC"/>
                </a:solidFill>
                <a:latin typeface="Abril Fatface"/>
                <a:ea typeface="Abril Fatface"/>
                <a:cs typeface="Abril Fatface"/>
                <a:sym typeface="Abril Fatface"/>
              </a:defRPr>
            </a:lvl7pPr>
            <a:lvl8pPr lvl="7" algn="r">
              <a:buNone/>
              <a:defRPr sz="1200">
                <a:solidFill>
                  <a:srgbClr val="AFCFEC"/>
                </a:solidFill>
                <a:latin typeface="Abril Fatface"/>
                <a:ea typeface="Abril Fatface"/>
                <a:cs typeface="Abril Fatface"/>
                <a:sym typeface="Abril Fatface"/>
              </a:defRPr>
            </a:lvl8pPr>
            <a:lvl9pPr lvl="8" algn="r">
              <a:buNone/>
              <a:defRPr sz="1200">
                <a:solidFill>
                  <a:srgbClr val="AFCFEC"/>
                </a:solidFill>
                <a:latin typeface="Abril Fatface"/>
                <a:ea typeface="Abril Fatface"/>
                <a:cs typeface="Abril Fatface"/>
                <a:sym typeface="Abril Fatfac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asana.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www.trello.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intranet.cares.cam.ac.uk/"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www.slidescarnival.com/" TargetMode="External"/><Relationship Id="rId4" Type="http://schemas.openxmlformats.org/officeDocument/2006/relationships/hyperlink" Target="http://www.slidescarnival.com/copyright-and-legal-informat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2"/>
          <p:cNvSpPr txBox="1">
            <a:spLocks noGrp="1"/>
          </p:cNvSpPr>
          <p:nvPr>
            <p:ph type="ctrTitle"/>
          </p:nvPr>
        </p:nvSpPr>
        <p:spPr>
          <a:xfrm>
            <a:off x="1339024" y="848824"/>
            <a:ext cx="6370186" cy="34332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dirty="0" smtClean="0"/>
              <a:t>Goal-setting and time management while working from home</a:t>
            </a:r>
            <a:endParaRPr sz="5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1351100" y="771900"/>
            <a:ext cx="632525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Activity 3.</a:t>
            </a:r>
            <a:endParaRPr dirty="0"/>
          </a:p>
          <a:p>
            <a:pPr marL="0" lvl="0" indent="0" algn="l" rtl="0">
              <a:spcBef>
                <a:spcPts val="0"/>
              </a:spcBef>
              <a:spcAft>
                <a:spcPts val="0"/>
              </a:spcAft>
              <a:buNone/>
            </a:pPr>
            <a:r>
              <a:rPr lang="en" dirty="0" smtClean="0"/>
              <a:t>Identifying the roadblock</a:t>
            </a:r>
            <a:endParaRPr dirty="0"/>
          </a:p>
        </p:txBody>
      </p:sp>
      <p:sp>
        <p:nvSpPr>
          <p:cNvPr id="90" name="Google Shape;90;p15"/>
          <p:cNvSpPr txBox="1">
            <a:spLocks noGrp="1"/>
          </p:cNvSpPr>
          <p:nvPr>
            <p:ph type="subTitle" idx="1"/>
          </p:nvPr>
        </p:nvSpPr>
        <p:spPr>
          <a:xfrm>
            <a:off x="1351100" y="3626005"/>
            <a:ext cx="632525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What is getting in the way of you having a “good” day? </a:t>
            </a:r>
            <a:endParaRPr dirty="0"/>
          </a:p>
        </p:txBody>
      </p:sp>
      <p:sp>
        <p:nvSpPr>
          <p:cNvPr id="91" name="Google Shape;91;p15"/>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173838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Examples of roadblocks</a:t>
            </a:r>
            <a:endParaRPr dirty="0"/>
          </a:p>
        </p:txBody>
      </p:sp>
      <p:sp>
        <p:nvSpPr>
          <p:cNvPr id="160" name="Google Shape;160;p23"/>
          <p:cNvSpPr/>
          <p:nvPr/>
        </p:nvSpPr>
        <p:spPr>
          <a:xfrm>
            <a:off x="4584933" y="2813651"/>
            <a:ext cx="2133000" cy="2133000"/>
          </a:xfrm>
          <a:prstGeom prst="ellipse">
            <a:avLst/>
          </a:prstGeom>
          <a:noFill/>
          <a:ln w="76200" cap="flat" cmpd="sng">
            <a:solidFill>
              <a:srgbClr val="AFCFE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Raleway"/>
                <a:ea typeface="Raleway"/>
                <a:cs typeface="Raleway"/>
                <a:sym typeface="Raleway"/>
              </a:rPr>
              <a:t>Daily routine isn’t helping you</a:t>
            </a:r>
            <a:endParaRPr dirty="0">
              <a:latin typeface="Raleway"/>
              <a:ea typeface="Raleway"/>
              <a:cs typeface="Raleway"/>
              <a:sym typeface="Raleway"/>
            </a:endParaRPr>
          </a:p>
        </p:txBody>
      </p:sp>
      <p:sp>
        <p:nvSpPr>
          <p:cNvPr id="161" name="Google Shape;161;p23"/>
          <p:cNvSpPr/>
          <p:nvPr/>
        </p:nvSpPr>
        <p:spPr>
          <a:xfrm>
            <a:off x="3518433" y="308900"/>
            <a:ext cx="2133000" cy="2133000"/>
          </a:xfrm>
          <a:prstGeom prst="ellipse">
            <a:avLst/>
          </a:prstGeom>
          <a:noFill/>
          <a:ln w="76200" cap="flat" cmpd="sng">
            <a:solidFill>
              <a:srgbClr val="BDECE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Raleway"/>
                <a:ea typeface="Raleway"/>
                <a:cs typeface="Raleway"/>
                <a:sym typeface="Raleway"/>
              </a:rPr>
              <a:t>Struggling to focus on a particular task</a:t>
            </a:r>
            <a:endParaRPr dirty="0">
              <a:latin typeface="Raleway"/>
              <a:ea typeface="Raleway"/>
              <a:cs typeface="Raleway"/>
              <a:sym typeface="Raleway"/>
            </a:endParaRPr>
          </a:p>
        </p:txBody>
      </p:sp>
      <p:sp>
        <p:nvSpPr>
          <p:cNvPr id="162" name="Google Shape;162;p23"/>
          <p:cNvSpPr/>
          <p:nvPr/>
        </p:nvSpPr>
        <p:spPr>
          <a:xfrm>
            <a:off x="6403449" y="680651"/>
            <a:ext cx="2133000" cy="2133000"/>
          </a:xfrm>
          <a:prstGeom prst="ellipse">
            <a:avLst/>
          </a:prstGeom>
          <a:noFill/>
          <a:ln w="76200" cap="flat" cmpd="sng">
            <a:solidFill>
              <a:srgbClr val="C0CA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Raleway"/>
                <a:ea typeface="Raleway"/>
                <a:cs typeface="Raleway"/>
                <a:sym typeface="Raleway"/>
              </a:rPr>
              <a:t>Planned but unachieveable experiments</a:t>
            </a:r>
            <a:endParaRPr dirty="0">
              <a:latin typeface="Raleway"/>
              <a:ea typeface="Raleway"/>
              <a:cs typeface="Raleway"/>
              <a:sym typeface="Raleway"/>
            </a:endParaRPr>
          </a:p>
        </p:txBody>
      </p:sp>
      <p:sp>
        <p:nvSpPr>
          <p:cNvPr id="163" name="Google Shape;163;p23"/>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2" name="Rectangle 1"/>
          <p:cNvSpPr/>
          <p:nvPr/>
        </p:nvSpPr>
        <p:spPr>
          <a:xfrm>
            <a:off x="7422222" y="3853190"/>
            <a:ext cx="1470318" cy="400110"/>
          </a:xfrm>
          <a:prstGeom prst="rect">
            <a:avLst/>
          </a:prstGeom>
        </p:spPr>
        <p:txBody>
          <a:bodyPr wrap="square">
            <a:spAutoFit/>
          </a:bodyPr>
          <a:lstStyle/>
          <a:p>
            <a:r>
              <a:rPr lang="en-SG" sz="2000" b="1" i="1" dirty="0" smtClean="0">
                <a:solidFill>
                  <a:schemeClr val="tx1"/>
                </a:solidFill>
                <a:latin typeface="Raleway" panose="020B0604020202020204" charset="0"/>
              </a:rPr>
              <a:t>Pick one! </a:t>
            </a:r>
            <a:endParaRPr lang="en-SG" sz="2000" b="1" dirty="0">
              <a:latin typeface="Raleway" panose="020B0604020202020204" charset="0"/>
            </a:endParaRPr>
          </a:p>
        </p:txBody>
      </p:sp>
    </p:spTree>
    <p:extLst>
      <p:ext uri="{BB962C8B-B14F-4D97-AF65-F5344CB8AC3E}">
        <p14:creationId xmlns:p14="http://schemas.microsoft.com/office/powerpoint/2010/main" val="44628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1" grpId="0" animBg="1"/>
      <p:bldP spid="16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body" idx="1"/>
          </p:nvPr>
        </p:nvSpPr>
        <p:spPr>
          <a:xfrm>
            <a:off x="3604900" y="274320"/>
            <a:ext cx="5196200" cy="4650930"/>
          </a:xfrm>
          <a:prstGeom prst="rect">
            <a:avLst/>
          </a:prstGeom>
          <a:ln>
            <a:solidFill>
              <a:schemeClr val="accent1"/>
            </a:solidFill>
          </a:ln>
        </p:spPr>
        <p:txBody>
          <a:bodyPr spcFirstLastPara="1" wrap="square" lIns="91425" tIns="91425" rIns="91425" bIns="91425" anchor="t" anchorCtr="0">
            <a:noAutofit/>
          </a:bodyPr>
          <a:lstStyle/>
          <a:p>
            <a:pPr marL="285750" indent="-285750">
              <a:buFontTx/>
              <a:buChar char="-"/>
            </a:pPr>
            <a:r>
              <a:rPr lang="en-SG" dirty="0" smtClean="0">
                <a:solidFill>
                  <a:schemeClr val="tx1"/>
                </a:solidFill>
              </a:rPr>
              <a:t>What happens if I don’t or can never achieve this? </a:t>
            </a:r>
            <a:r>
              <a:rPr lang="en-SG" i="1" dirty="0" smtClean="0">
                <a:solidFill>
                  <a:schemeClr val="tx1"/>
                </a:solidFill>
              </a:rPr>
              <a:t>(What are the consequences and who do they affect? When will the consequences occur?)</a:t>
            </a:r>
          </a:p>
          <a:p>
            <a:pPr marL="285750" indent="-285750">
              <a:buFontTx/>
              <a:buChar char="-"/>
            </a:pPr>
            <a:r>
              <a:rPr lang="en-SG" dirty="0" smtClean="0">
                <a:solidFill>
                  <a:schemeClr val="tx1"/>
                </a:solidFill>
              </a:rPr>
              <a:t>What happens when I do achieve this? </a:t>
            </a:r>
            <a:r>
              <a:rPr lang="en-SG" i="1" dirty="0" smtClean="0">
                <a:solidFill>
                  <a:schemeClr val="tx1"/>
                </a:solidFill>
              </a:rPr>
              <a:t>(What changes, what can I do next?)</a:t>
            </a:r>
          </a:p>
          <a:p>
            <a:pPr marL="285750" indent="-285750">
              <a:buFontTx/>
              <a:buChar char="-"/>
            </a:pPr>
            <a:r>
              <a:rPr lang="en-SG" dirty="0" smtClean="0">
                <a:solidFill>
                  <a:schemeClr val="tx1"/>
                </a:solidFill>
              </a:rPr>
              <a:t>What is stopping me? </a:t>
            </a:r>
            <a:r>
              <a:rPr lang="en-SG" i="1" dirty="0" smtClean="0">
                <a:solidFill>
                  <a:schemeClr val="tx1"/>
                </a:solidFill>
              </a:rPr>
              <a:t>(Is it internal, </a:t>
            </a:r>
            <a:r>
              <a:rPr lang="en-SG" i="1" dirty="0">
                <a:solidFill>
                  <a:schemeClr val="tx1"/>
                </a:solidFill>
              </a:rPr>
              <a:t>e.g. procrastination, not knowing who to </a:t>
            </a:r>
            <a:r>
              <a:rPr lang="en-SG" i="1" dirty="0" smtClean="0">
                <a:solidFill>
                  <a:schemeClr val="tx1"/>
                </a:solidFill>
              </a:rPr>
              <a:t>ask, or external, e.g. not being able to contact someone, not being able to access your workspace?) </a:t>
            </a:r>
          </a:p>
          <a:p>
            <a:pPr marL="285750" indent="-285750">
              <a:buFontTx/>
              <a:buChar char="-"/>
            </a:pPr>
            <a:r>
              <a:rPr lang="en-SG" dirty="0" smtClean="0">
                <a:solidFill>
                  <a:schemeClr val="tx1"/>
                </a:solidFill>
              </a:rPr>
              <a:t>What do I need to be able to achieve this? </a:t>
            </a:r>
          </a:p>
          <a:p>
            <a:pPr marL="285750" indent="-285750">
              <a:buFontTx/>
              <a:buChar char="-"/>
            </a:pPr>
            <a:r>
              <a:rPr lang="en-SG" dirty="0" smtClean="0">
                <a:solidFill>
                  <a:schemeClr val="tx1"/>
                </a:solidFill>
              </a:rPr>
              <a:t>Who can I ask for help? </a:t>
            </a:r>
            <a:endParaRPr lang="en" dirty="0" smtClean="0">
              <a:solidFill>
                <a:schemeClr val="tx1"/>
              </a:solidFill>
            </a:endParaRPr>
          </a:p>
        </p:txBody>
      </p:sp>
      <p:sp>
        <p:nvSpPr>
          <p:cNvPr id="130" name="Google Shape;130;p19"/>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Some questions to consider</a:t>
            </a:r>
            <a:endParaRPr dirty="0"/>
          </a:p>
        </p:txBody>
      </p:sp>
      <p:sp>
        <p:nvSpPr>
          <p:cNvPr id="132" name="Google Shape;132;p19"/>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51621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1351100" y="771900"/>
            <a:ext cx="632525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Activity 4.</a:t>
            </a:r>
            <a:endParaRPr dirty="0"/>
          </a:p>
          <a:p>
            <a:pPr marL="0" lvl="0" indent="0" algn="l" rtl="0">
              <a:spcBef>
                <a:spcPts val="0"/>
              </a:spcBef>
              <a:spcAft>
                <a:spcPts val="0"/>
              </a:spcAft>
              <a:buNone/>
            </a:pPr>
            <a:r>
              <a:rPr lang="en" dirty="0" smtClean="0"/>
              <a:t>Taking action</a:t>
            </a:r>
            <a:endParaRPr dirty="0"/>
          </a:p>
        </p:txBody>
      </p:sp>
      <p:sp>
        <p:nvSpPr>
          <p:cNvPr id="90" name="Google Shape;90;p15"/>
          <p:cNvSpPr txBox="1">
            <a:spLocks noGrp="1"/>
          </p:cNvSpPr>
          <p:nvPr>
            <p:ph type="subTitle" idx="1"/>
          </p:nvPr>
        </p:nvSpPr>
        <p:spPr>
          <a:xfrm>
            <a:off x="1351100" y="3324001"/>
            <a:ext cx="632525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What is one thing you can change to start overcoming your roadblock? </a:t>
            </a:r>
            <a:endParaRPr dirty="0"/>
          </a:p>
        </p:txBody>
      </p:sp>
      <p:sp>
        <p:nvSpPr>
          <p:cNvPr id="91" name="Google Shape;91;p15"/>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1021115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1351100" y="771900"/>
            <a:ext cx="6695620" cy="1159800"/>
          </a:xfrm>
          <a:prstGeom prst="rect">
            <a:avLst/>
          </a:prstGeom>
        </p:spPr>
        <p:txBody>
          <a:bodyPr spcFirstLastPara="1" wrap="square" lIns="91425" tIns="91425" rIns="91425" bIns="91425" anchor="t" anchorCtr="0">
            <a:noAutofit/>
          </a:bodyPr>
          <a:lstStyle/>
          <a:p>
            <a:pPr lvl="0">
              <a:spcBef>
                <a:spcPts val="600"/>
              </a:spcBef>
              <a:buClr>
                <a:schemeClr val="dk1"/>
              </a:buClr>
              <a:buSzPts val="1100"/>
            </a:pPr>
            <a:r>
              <a:rPr lang="en-SG" sz="5400" b="1" dirty="0">
                <a:highlight>
                  <a:srgbClr val="BDECE5"/>
                </a:highlight>
              </a:rPr>
              <a:t>TESTED TIPS, TRICKS AND IDEAS </a:t>
            </a:r>
          </a:p>
        </p:txBody>
      </p:sp>
      <p:sp>
        <p:nvSpPr>
          <p:cNvPr id="90" name="Google Shape;90;p15"/>
          <p:cNvSpPr txBox="1">
            <a:spLocks noGrp="1"/>
          </p:cNvSpPr>
          <p:nvPr>
            <p:ph type="subTitle" idx="1"/>
          </p:nvPr>
        </p:nvSpPr>
        <p:spPr>
          <a:xfrm>
            <a:off x="1351100" y="3324001"/>
            <a:ext cx="58326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What are some practical things we can try? </a:t>
            </a:r>
            <a:endParaRPr dirty="0"/>
          </a:p>
        </p:txBody>
      </p:sp>
      <p:sp>
        <p:nvSpPr>
          <p:cNvPr id="91" name="Google Shape;91;p15"/>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684123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Making a schedule or list</a:t>
            </a:r>
            <a:endParaRPr dirty="0"/>
          </a:p>
        </p:txBody>
      </p:sp>
      <p:sp>
        <p:nvSpPr>
          <p:cNvPr id="103" name="Google Shape;103;p17"/>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p>
            <a:pPr lvl="0" algn="l" rtl="0">
              <a:spcBef>
                <a:spcPts val="600"/>
              </a:spcBef>
              <a:spcAft>
                <a:spcPts val="0"/>
              </a:spcAft>
              <a:buSzPts val="2200"/>
              <a:buFontTx/>
              <a:buChar char="-"/>
            </a:pPr>
            <a:r>
              <a:rPr lang="en-SG" dirty="0" smtClean="0"/>
              <a:t>Write it down or print it</a:t>
            </a:r>
          </a:p>
          <a:p>
            <a:pPr lvl="0" algn="l" rtl="0">
              <a:spcBef>
                <a:spcPts val="600"/>
              </a:spcBef>
              <a:spcAft>
                <a:spcPts val="0"/>
              </a:spcAft>
              <a:buSzPts val="2200"/>
              <a:buFontTx/>
              <a:buChar char="-"/>
            </a:pPr>
            <a:r>
              <a:rPr lang="en-SG" dirty="0" smtClean="0"/>
              <a:t>Keep it in a visible place</a:t>
            </a:r>
          </a:p>
          <a:p>
            <a:pPr lvl="0" algn="l" rtl="0">
              <a:spcBef>
                <a:spcPts val="600"/>
              </a:spcBef>
              <a:spcAft>
                <a:spcPts val="0"/>
              </a:spcAft>
              <a:buSzPts val="2200"/>
              <a:buFontTx/>
              <a:buChar char="-"/>
            </a:pPr>
            <a:r>
              <a:rPr lang="en-SG" dirty="0" smtClean="0"/>
              <a:t>Refer to it often</a:t>
            </a:r>
            <a:endParaRPr dirty="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Making a schedule</a:t>
            </a:r>
            <a:endParaRPr dirty="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322"/>
          <a:stretch/>
        </p:blipFill>
        <p:spPr>
          <a:xfrm rot="10800000">
            <a:off x="-1" y="-373146"/>
            <a:ext cx="9144000" cy="6150114"/>
          </a:xfrm>
          <a:prstGeom prst="rect">
            <a:avLst/>
          </a:prstGeom>
        </p:spPr>
      </p:pic>
    </p:spTree>
    <p:extLst>
      <p:ext uri="{BB962C8B-B14F-4D97-AF65-F5344CB8AC3E}">
        <p14:creationId xmlns:p14="http://schemas.microsoft.com/office/powerpoint/2010/main" val="3501717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Asana or Trello </a:t>
            </a:r>
            <a:endParaRPr dirty="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
        <p:nvSpPr>
          <p:cNvPr id="7" name="Google Shape;74;p13"/>
          <p:cNvSpPr txBox="1">
            <a:spLocks/>
          </p:cNvSpPr>
          <p:nvPr/>
        </p:nvSpPr>
        <p:spPr>
          <a:xfrm>
            <a:off x="3678540" y="4664303"/>
            <a:ext cx="4362200" cy="32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smtClean="0">
                <a:latin typeface="Raleway" panose="020B0604020202020204" charset="0"/>
                <a:hlinkClick r:id="rId3"/>
              </a:rPr>
              <a:t>www.asana.com</a:t>
            </a:r>
            <a:r>
              <a:rPr lang="en-US" sz="1000" dirty="0" smtClean="0">
                <a:latin typeface="Raleway" panose="020B0604020202020204" charset="0"/>
              </a:rPr>
              <a:t>, </a:t>
            </a:r>
            <a:r>
              <a:rPr lang="en-US" sz="1000" dirty="0" smtClean="0">
                <a:latin typeface="Raleway" panose="020B0604020202020204" charset="0"/>
                <a:hlinkClick r:id="rId4"/>
              </a:rPr>
              <a:t>www.trello.com</a:t>
            </a:r>
            <a:r>
              <a:rPr lang="en-US" sz="1000" dirty="0" smtClean="0">
                <a:latin typeface="Raleway" panose="020B0604020202020204" charset="0"/>
              </a:rPr>
              <a:t> </a:t>
            </a:r>
            <a:endParaRPr lang="en-US" sz="1000" dirty="0">
              <a:latin typeface="Raleway" panose="020B0604020202020204" charset="0"/>
            </a:endParaRPr>
          </a:p>
        </p:txBody>
      </p:sp>
      <p:sp>
        <p:nvSpPr>
          <p:cNvPr id="6" name="Google Shape;103;p17"/>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p>
            <a:pPr lvl="0" algn="l" rtl="0">
              <a:spcBef>
                <a:spcPts val="600"/>
              </a:spcBef>
              <a:spcAft>
                <a:spcPts val="0"/>
              </a:spcAft>
              <a:buSzPts val="2200"/>
              <a:buFontTx/>
              <a:buChar char="-"/>
            </a:pPr>
            <a:r>
              <a:rPr lang="en-SG" dirty="0" smtClean="0"/>
              <a:t>Particularly good for admin tasks</a:t>
            </a:r>
          </a:p>
          <a:p>
            <a:pPr lvl="0" algn="l" rtl="0">
              <a:spcBef>
                <a:spcPts val="600"/>
              </a:spcBef>
              <a:spcAft>
                <a:spcPts val="0"/>
              </a:spcAft>
              <a:buSzPts val="2200"/>
              <a:buFontTx/>
              <a:buChar char="-"/>
            </a:pPr>
            <a:r>
              <a:rPr lang="en-SG" dirty="0" smtClean="0"/>
              <a:t>Good for structuring projects</a:t>
            </a:r>
          </a:p>
          <a:p>
            <a:pPr lvl="0" algn="l" rtl="0">
              <a:spcBef>
                <a:spcPts val="600"/>
              </a:spcBef>
              <a:spcAft>
                <a:spcPts val="0"/>
              </a:spcAft>
              <a:buSzPts val="2200"/>
              <a:buFontTx/>
              <a:buChar char="-"/>
            </a:pPr>
            <a:r>
              <a:rPr lang="en-SG" dirty="0" smtClean="0"/>
              <a:t>Trello is good for groups</a:t>
            </a:r>
          </a:p>
          <a:p>
            <a:pPr lvl="0" algn="l" rtl="0">
              <a:spcBef>
                <a:spcPts val="600"/>
              </a:spcBef>
              <a:spcAft>
                <a:spcPts val="0"/>
              </a:spcAft>
              <a:buSzPts val="2200"/>
              <a:buFontTx/>
              <a:buChar char="-"/>
            </a:pPr>
            <a:endParaRPr dirty="0"/>
          </a:p>
        </p:txBody>
      </p:sp>
    </p:spTree>
    <p:extLst>
      <p:ext uri="{BB962C8B-B14F-4D97-AF65-F5344CB8AC3E}">
        <p14:creationId xmlns:p14="http://schemas.microsoft.com/office/powerpoint/2010/main" val="3828591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1266" name="Picture 2" descr="Asana Work Management - Features, Uses &amp; Product · As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14" y="-143733"/>
            <a:ext cx="8516809" cy="561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14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3314" name="Picture 2" descr="Top 7 Trello Alternatives Worth Your Attention in 2020 - Business 2  Co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64520" cy="522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072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idx="4294967295"/>
          </p:nvPr>
        </p:nvSpPr>
        <p:spPr>
          <a:xfrm>
            <a:off x="1352175" y="994350"/>
            <a:ext cx="3622200" cy="7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Hello!</a:t>
            </a:r>
            <a:endParaRPr sz="3600" dirty="0"/>
          </a:p>
        </p:txBody>
      </p:sp>
      <p:sp>
        <p:nvSpPr>
          <p:cNvPr id="82" name="Google Shape;82;p14"/>
          <p:cNvSpPr txBox="1">
            <a:spLocks noGrp="1"/>
          </p:cNvSpPr>
          <p:nvPr>
            <p:ph type="subTitle" idx="4294967295"/>
          </p:nvPr>
        </p:nvSpPr>
        <p:spPr>
          <a:xfrm>
            <a:off x="1352175" y="1732048"/>
            <a:ext cx="4913158" cy="2093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b="1" dirty="0" smtClean="0"/>
              <a:t>I’m Louise</a:t>
            </a:r>
            <a:endParaRPr sz="1800" b="1" dirty="0"/>
          </a:p>
          <a:p>
            <a:pPr marL="285750" lvl="0" indent="-285750">
              <a:buClr>
                <a:schemeClr val="dk1"/>
              </a:buClr>
              <a:buSzPts val="1100"/>
              <a:buFontTx/>
              <a:buChar char="-"/>
            </a:pPr>
            <a:r>
              <a:rPr lang="en-SG" sz="1800" dirty="0" smtClean="0"/>
              <a:t>Personal organiser</a:t>
            </a:r>
          </a:p>
          <a:p>
            <a:pPr marL="285750" lvl="0" indent="-285750">
              <a:buClr>
                <a:schemeClr val="dk1"/>
              </a:buClr>
              <a:buSzPts val="1100"/>
              <a:buFontTx/>
              <a:buChar char="-"/>
            </a:pPr>
            <a:r>
              <a:rPr lang="en-SG" sz="1800" dirty="0" smtClean="0"/>
              <a:t>PA to chemistry professor</a:t>
            </a:r>
          </a:p>
          <a:p>
            <a:pPr marL="285750" lvl="0" indent="-285750">
              <a:buClr>
                <a:schemeClr val="dk1"/>
              </a:buClr>
              <a:buSzPts val="1100"/>
              <a:buFontTx/>
              <a:buChar char="-"/>
            </a:pPr>
            <a:r>
              <a:rPr lang="en-SG" sz="1800" dirty="0" smtClean="0"/>
              <a:t>EA to property management team</a:t>
            </a:r>
          </a:p>
          <a:p>
            <a:pPr marL="285750" lvl="0" indent="-285750">
              <a:buClr>
                <a:schemeClr val="dk1"/>
              </a:buClr>
              <a:buSzPts val="1100"/>
              <a:buFontTx/>
              <a:buChar char="-"/>
            </a:pPr>
            <a:r>
              <a:rPr lang="en-SG" sz="1800" dirty="0" smtClean="0"/>
              <a:t>Correspondence secretary to Vice-Chancellor</a:t>
            </a:r>
          </a:p>
        </p:txBody>
      </p:sp>
      <p:sp>
        <p:nvSpPr>
          <p:cNvPr id="84" name="Google Shape;84;p14"/>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The</a:t>
            </a:r>
            <a:br>
              <a:rPr lang="en" dirty="0" smtClean="0"/>
            </a:br>
            <a:r>
              <a:rPr lang="en" dirty="0" smtClean="0"/>
              <a:t>to-don’t list</a:t>
            </a:r>
            <a:endParaRPr dirty="0"/>
          </a:p>
        </p:txBody>
      </p:sp>
      <p:sp>
        <p:nvSpPr>
          <p:cNvPr id="103" name="Google Shape;103;p17"/>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p>
            <a:pPr marL="88900" lvl="0" indent="0" algn="l" rtl="0">
              <a:spcBef>
                <a:spcPts val="600"/>
              </a:spcBef>
              <a:spcAft>
                <a:spcPts val="0"/>
              </a:spcAft>
              <a:buSzPts val="2200"/>
              <a:buNone/>
            </a:pPr>
            <a:r>
              <a:rPr lang="en-SG" sz="1800" b="1" dirty="0" smtClean="0"/>
              <a:t>What makes your work less effective? </a:t>
            </a:r>
          </a:p>
          <a:p>
            <a:pPr lvl="0" algn="l" rtl="0">
              <a:spcBef>
                <a:spcPts val="600"/>
              </a:spcBef>
              <a:spcAft>
                <a:spcPts val="0"/>
              </a:spcAft>
              <a:buSzPts val="2200"/>
              <a:buFontTx/>
              <a:buChar char="-"/>
            </a:pPr>
            <a:r>
              <a:rPr lang="en-SG" sz="1800" dirty="0" smtClean="0"/>
              <a:t>Multi-tasking </a:t>
            </a:r>
          </a:p>
          <a:p>
            <a:pPr lvl="0" algn="l" rtl="0">
              <a:spcBef>
                <a:spcPts val="600"/>
              </a:spcBef>
              <a:spcAft>
                <a:spcPts val="0"/>
              </a:spcAft>
              <a:buSzPts val="2200"/>
              <a:buFontTx/>
              <a:buChar char="-"/>
            </a:pPr>
            <a:r>
              <a:rPr lang="en-SG" sz="1800" dirty="0" smtClean="0"/>
              <a:t>Taking too-long breaks</a:t>
            </a:r>
          </a:p>
          <a:p>
            <a:pPr lvl="0" algn="l" rtl="0">
              <a:spcBef>
                <a:spcPts val="600"/>
              </a:spcBef>
              <a:spcAft>
                <a:spcPts val="0"/>
              </a:spcAft>
              <a:buSzPts val="2200"/>
              <a:buFontTx/>
              <a:buChar char="-"/>
            </a:pPr>
            <a:r>
              <a:rPr lang="en-SG" sz="1800" dirty="0" smtClean="0"/>
              <a:t>Not taking breaks at all</a:t>
            </a:r>
          </a:p>
          <a:p>
            <a:pPr lvl="0" algn="l" rtl="0">
              <a:spcBef>
                <a:spcPts val="600"/>
              </a:spcBef>
              <a:spcAft>
                <a:spcPts val="0"/>
              </a:spcAft>
              <a:buSzPts val="2200"/>
              <a:buFontTx/>
              <a:buChar char="-"/>
            </a:pPr>
            <a:r>
              <a:rPr lang="en-SG" sz="1800" dirty="0" smtClean="0"/>
              <a:t>Checking the news</a:t>
            </a:r>
          </a:p>
          <a:p>
            <a:pPr lvl="0" algn="l" rtl="0">
              <a:spcBef>
                <a:spcPts val="600"/>
              </a:spcBef>
              <a:spcAft>
                <a:spcPts val="0"/>
              </a:spcAft>
              <a:buSzPts val="2200"/>
              <a:buFontTx/>
              <a:buChar char="-"/>
            </a:pPr>
            <a:r>
              <a:rPr lang="en-SG" sz="1800" dirty="0" smtClean="0"/>
              <a:t>Trying to make things perfect</a:t>
            </a:r>
          </a:p>
          <a:p>
            <a:pPr lvl="0" algn="l" rtl="0">
              <a:spcBef>
                <a:spcPts val="600"/>
              </a:spcBef>
              <a:spcAft>
                <a:spcPts val="0"/>
              </a:spcAft>
              <a:buSzPts val="2200"/>
              <a:buFontTx/>
              <a:buChar char="-"/>
            </a:pPr>
            <a:endParaRPr lang="en-SG" sz="1800" dirty="0" smtClean="0"/>
          </a:p>
          <a:p>
            <a:pPr lvl="0" algn="l" rtl="0">
              <a:spcBef>
                <a:spcPts val="600"/>
              </a:spcBef>
              <a:spcAft>
                <a:spcPts val="0"/>
              </a:spcAft>
              <a:buSzPts val="2200"/>
              <a:buFontTx/>
              <a:buChar char="-"/>
            </a:pPr>
            <a:r>
              <a:rPr lang="en-SG" sz="1800" dirty="0" smtClean="0"/>
              <a:t>Consider using blocking software (</a:t>
            </a:r>
            <a:r>
              <a:rPr lang="en-SG" sz="1800" dirty="0" err="1" smtClean="0"/>
              <a:t>Blocksite</a:t>
            </a:r>
            <a:r>
              <a:rPr lang="en-SG" sz="1800" dirty="0" smtClean="0"/>
              <a:t> for Chrome, app time allocations)</a:t>
            </a:r>
          </a:p>
          <a:p>
            <a:pPr lvl="0" algn="l" rtl="0">
              <a:spcBef>
                <a:spcPts val="600"/>
              </a:spcBef>
              <a:spcAft>
                <a:spcPts val="0"/>
              </a:spcAft>
              <a:buSzPts val="2200"/>
              <a:buFontTx/>
              <a:buChar char="-"/>
            </a:pPr>
            <a:endParaRPr sz="1800" dirty="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306675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The urgent vs important matrix</a:t>
            </a:r>
            <a:endParaRPr dirty="0"/>
          </a:p>
        </p:txBody>
      </p:sp>
      <p:sp>
        <p:nvSpPr>
          <p:cNvPr id="170" name="Google Shape;170;p24"/>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7" name="Google Shape;74;p13"/>
          <p:cNvSpPr txBox="1">
            <a:spLocks/>
          </p:cNvSpPr>
          <p:nvPr/>
        </p:nvSpPr>
        <p:spPr>
          <a:xfrm>
            <a:off x="3657600" y="4617720"/>
            <a:ext cx="4362200" cy="48497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smtClean="0">
                <a:latin typeface="Raleway" panose="020B0604020202020204" charset="0"/>
              </a:rPr>
              <a:t>Adapted from: </a:t>
            </a:r>
            <a:r>
              <a:rPr lang="en-US" sz="1000" dirty="0">
                <a:latin typeface="Raleway" panose="020B0604020202020204" charset="0"/>
              </a:rPr>
              <a:t>https://medium.com/swlh/how-to-master-your-priorities-with-the-urgent-important-matrix-a7904de55266</a:t>
            </a:r>
          </a:p>
        </p:txBody>
      </p:sp>
      <p:grpSp>
        <p:nvGrpSpPr>
          <p:cNvPr id="5" name="Group 4"/>
          <p:cNvGrpSpPr/>
          <p:nvPr/>
        </p:nvGrpSpPr>
        <p:grpSpPr>
          <a:xfrm>
            <a:off x="3286793" y="629261"/>
            <a:ext cx="4673719" cy="3478914"/>
            <a:chOff x="3286793" y="629261"/>
            <a:chExt cx="4673719" cy="3478914"/>
          </a:xfrm>
        </p:grpSpPr>
        <p:sp>
          <p:nvSpPr>
            <p:cNvPr id="3" name="TextBox 2"/>
            <p:cNvSpPr txBox="1"/>
            <p:nvPr/>
          </p:nvSpPr>
          <p:spPr>
            <a:xfrm>
              <a:off x="3903133" y="1048150"/>
              <a:ext cx="1935567" cy="1323439"/>
            </a:xfrm>
            <a:prstGeom prst="rect">
              <a:avLst/>
            </a:prstGeom>
            <a:noFill/>
            <a:ln w="25400">
              <a:solidFill>
                <a:schemeClr val="accent1"/>
              </a:solidFill>
            </a:ln>
          </p:spPr>
          <p:txBody>
            <a:bodyPr wrap="square" rtlCol="0">
              <a:spAutoFit/>
            </a:bodyPr>
            <a:lstStyle/>
            <a:p>
              <a:pPr algn="ctr"/>
              <a:r>
                <a:rPr lang="en-SG" b="1" dirty="0" smtClean="0">
                  <a:latin typeface="Raleway" panose="020B0604020202020204" charset="0"/>
                </a:rPr>
                <a:t>I</a:t>
              </a:r>
            </a:p>
            <a:p>
              <a:pPr algn="ctr"/>
              <a:endParaRPr lang="en-SG" sz="1000" dirty="0">
                <a:latin typeface="Raleway" panose="020B0604020202020204" charset="0"/>
              </a:endParaRPr>
            </a:p>
            <a:p>
              <a:pPr algn="ctr"/>
              <a:r>
                <a:rPr lang="en-SG" dirty="0" smtClean="0">
                  <a:latin typeface="Raleway" panose="020B0604020202020204" charset="0"/>
                </a:rPr>
                <a:t>Crisis</a:t>
              </a:r>
            </a:p>
            <a:p>
              <a:pPr algn="ctr"/>
              <a:r>
                <a:rPr lang="en-SG" dirty="0" smtClean="0">
                  <a:latin typeface="Raleway" panose="020B0604020202020204" charset="0"/>
                </a:rPr>
                <a:t>Pressing problems</a:t>
              </a:r>
            </a:p>
            <a:p>
              <a:pPr algn="ctr"/>
              <a:r>
                <a:rPr lang="en-SG" dirty="0" smtClean="0">
                  <a:latin typeface="Raleway" panose="020B0604020202020204" charset="0"/>
                </a:rPr>
                <a:t>Projects with close deadline</a:t>
              </a:r>
              <a:endParaRPr lang="en-SG" dirty="0">
                <a:latin typeface="Raleway" panose="020B0604020202020204" charset="0"/>
              </a:endParaRPr>
            </a:p>
          </p:txBody>
        </p:sp>
        <p:sp>
          <p:nvSpPr>
            <p:cNvPr id="10" name="TextBox 9"/>
            <p:cNvSpPr txBox="1"/>
            <p:nvPr/>
          </p:nvSpPr>
          <p:spPr>
            <a:xfrm>
              <a:off x="6024945" y="2596540"/>
              <a:ext cx="1935567" cy="1323439"/>
            </a:xfrm>
            <a:prstGeom prst="rect">
              <a:avLst/>
            </a:prstGeom>
            <a:noFill/>
            <a:ln w="25400">
              <a:solidFill>
                <a:schemeClr val="accent1"/>
              </a:solidFill>
            </a:ln>
          </p:spPr>
          <p:txBody>
            <a:bodyPr wrap="square" rtlCol="0">
              <a:spAutoFit/>
            </a:bodyPr>
            <a:lstStyle/>
            <a:p>
              <a:pPr algn="ctr"/>
              <a:r>
                <a:rPr lang="en-SG" b="1" dirty="0" smtClean="0">
                  <a:latin typeface="Raleway" panose="020B0604020202020204" charset="0"/>
                </a:rPr>
                <a:t>IV</a:t>
              </a:r>
            </a:p>
            <a:p>
              <a:pPr algn="ctr"/>
              <a:endParaRPr lang="en-SG" sz="1000" dirty="0">
                <a:latin typeface="Raleway" panose="020B0604020202020204" charset="0"/>
              </a:endParaRPr>
            </a:p>
            <a:p>
              <a:pPr algn="ctr"/>
              <a:r>
                <a:rPr lang="en-SG" dirty="0" smtClean="0">
                  <a:latin typeface="Raleway" panose="020B0604020202020204" charset="0"/>
                </a:rPr>
                <a:t>Busy work</a:t>
              </a:r>
            </a:p>
            <a:p>
              <a:pPr algn="ctr"/>
              <a:r>
                <a:rPr lang="en-SG" dirty="0" smtClean="0">
                  <a:latin typeface="Raleway" panose="020B0604020202020204" charset="0"/>
                </a:rPr>
                <a:t>Some calls</a:t>
              </a:r>
            </a:p>
            <a:p>
              <a:pPr algn="ctr"/>
              <a:r>
                <a:rPr lang="en-SG" dirty="0" smtClean="0">
                  <a:latin typeface="Raleway" panose="020B0604020202020204" charset="0"/>
                </a:rPr>
                <a:t>Some emails</a:t>
              </a:r>
            </a:p>
            <a:p>
              <a:pPr algn="ctr"/>
              <a:r>
                <a:rPr lang="en-SG" dirty="0" smtClean="0">
                  <a:latin typeface="Raleway" panose="020B0604020202020204" charset="0"/>
                </a:rPr>
                <a:t>Time wasters</a:t>
              </a:r>
              <a:endParaRPr lang="en-SG" dirty="0">
                <a:latin typeface="Raleway" panose="020B0604020202020204" charset="0"/>
              </a:endParaRPr>
            </a:p>
          </p:txBody>
        </p:sp>
        <p:sp>
          <p:nvSpPr>
            <p:cNvPr id="11" name="TextBox 10"/>
            <p:cNvSpPr txBox="1"/>
            <p:nvPr/>
          </p:nvSpPr>
          <p:spPr>
            <a:xfrm>
              <a:off x="3903132" y="2593813"/>
              <a:ext cx="1935567" cy="1323439"/>
            </a:xfrm>
            <a:prstGeom prst="rect">
              <a:avLst/>
            </a:prstGeom>
            <a:noFill/>
            <a:ln w="25400">
              <a:solidFill>
                <a:schemeClr val="accent6"/>
              </a:solidFill>
            </a:ln>
          </p:spPr>
          <p:txBody>
            <a:bodyPr wrap="square" rtlCol="0">
              <a:spAutoFit/>
            </a:bodyPr>
            <a:lstStyle/>
            <a:p>
              <a:pPr algn="ctr"/>
              <a:r>
                <a:rPr lang="en-SG" b="1" dirty="0" smtClean="0">
                  <a:latin typeface="Raleway" panose="020B0604020202020204" charset="0"/>
                </a:rPr>
                <a:t>III</a:t>
              </a:r>
            </a:p>
            <a:p>
              <a:pPr algn="ctr"/>
              <a:endParaRPr lang="en-SG" sz="1000" b="1" dirty="0">
                <a:latin typeface="Raleway" panose="020B0604020202020204" charset="0"/>
              </a:endParaRPr>
            </a:p>
            <a:p>
              <a:pPr algn="ctr"/>
              <a:r>
                <a:rPr lang="en-SG" dirty="0" smtClean="0">
                  <a:latin typeface="Raleway" panose="020B0604020202020204" charset="0"/>
                </a:rPr>
                <a:t>Interruptions</a:t>
              </a:r>
            </a:p>
            <a:p>
              <a:pPr algn="ctr"/>
              <a:r>
                <a:rPr lang="en-SG" dirty="0" smtClean="0">
                  <a:latin typeface="Raleway" panose="020B0604020202020204" charset="0"/>
                </a:rPr>
                <a:t>Some calls</a:t>
              </a:r>
            </a:p>
            <a:p>
              <a:pPr algn="ctr"/>
              <a:r>
                <a:rPr lang="en-SG" dirty="0" smtClean="0">
                  <a:latin typeface="Raleway" panose="020B0604020202020204" charset="0"/>
                </a:rPr>
                <a:t>Some emails </a:t>
              </a:r>
            </a:p>
            <a:p>
              <a:pPr algn="ctr"/>
              <a:r>
                <a:rPr lang="en-SG" dirty="0" smtClean="0">
                  <a:latin typeface="Raleway" panose="020B0604020202020204" charset="0"/>
                </a:rPr>
                <a:t>Some meetings</a:t>
              </a:r>
            </a:p>
          </p:txBody>
        </p:sp>
        <p:sp>
          <p:nvSpPr>
            <p:cNvPr id="12" name="TextBox 11"/>
            <p:cNvSpPr txBox="1"/>
            <p:nvPr/>
          </p:nvSpPr>
          <p:spPr>
            <a:xfrm>
              <a:off x="6024944" y="1048150"/>
              <a:ext cx="1935567" cy="1331134"/>
            </a:xfrm>
            <a:prstGeom prst="rect">
              <a:avLst/>
            </a:prstGeom>
            <a:noFill/>
            <a:ln w="25400">
              <a:solidFill>
                <a:schemeClr val="accent6"/>
              </a:solidFill>
            </a:ln>
          </p:spPr>
          <p:txBody>
            <a:bodyPr wrap="square" rtlCol="0">
              <a:spAutoFit/>
            </a:bodyPr>
            <a:lstStyle/>
            <a:p>
              <a:pPr algn="ctr"/>
              <a:r>
                <a:rPr lang="en-SG" b="1" dirty="0" smtClean="0">
                  <a:latin typeface="Raleway" panose="020B0604020202020204" charset="0"/>
                </a:rPr>
                <a:t>II</a:t>
              </a:r>
            </a:p>
            <a:p>
              <a:pPr algn="ctr"/>
              <a:endParaRPr lang="en-SG" sz="1000" dirty="0">
                <a:latin typeface="Raleway" panose="020B0604020202020204" charset="0"/>
              </a:endParaRPr>
            </a:p>
            <a:p>
              <a:pPr algn="ctr"/>
              <a:r>
                <a:rPr lang="en-SG" dirty="0" smtClean="0">
                  <a:latin typeface="Raleway" panose="020B0604020202020204" charset="0"/>
                </a:rPr>
                <a:t>Preparation </a:t>
              </a:r>
            </a:p>
            <a:p>
              <a:pPr algn="ctr"/>
              <a:r>
                <a:rPr lang="en-SG" dirty="0" smtClean="0">
                  <a:latin typeface="Raleway" panose="020B0604020202020204" charset="0"/>
                </a:rPr>
                <a:t>Planning</a:t>
              </a:r>
            </a:p>
            <a:p>
              <a:pPr algn="ctr"/>
              <a:r>
                <a:rPr lang="en-SG" dirty="0" smtClean="0">
                  <a:latin typeface="Raleway" panose="020B0604020202020204" charset="0"/>
                </a:rPr>
                <a:t>New opportunities</a:t>
              </a:r>
            </a:p>
            <a:p>
              <a:pPr algn="ctr"/>
              <a:r>
                <a:rPr lang="en-SG" dirty="0" smtClean="0">
                  <a:latin typeface="Raleway" panose="020B0604020202020204" charset="0"/>
                </a:rPr>
                <a:t>Relationship building</a:t>
              </a:r>
              <a:endParaRPr lang="en-SG" dirty="0">
                <a:latin typeface="Raleway" panose="020B0604020202020204" charset="0"/>
              </a:endParaRPr>
            </a:p>
          </p:txBody>
        </p:sp>
        <p:sp>
          <p:nvSpPr>
            <p:cNvPr id="4" name="TextBox 3"/>
            <p:cNvSpPr txBox="1"/>
            <p:nvPr/>
          </p:nvSpPr>
          <p:spPr>
            <a:xfrm>
              <a:off x="4329048" y="629261"/>
              <a:ext cx="1083734" cy="307777"/>
            </a:xfrm>
            <a:prstGeom prst="rect">
              <a:avLst/>
            </a:prstGeom>
            <a:noFill/>
          </p:spPr>
          <p:txBody>
            <a:bodyPr wrap="square" rtlCol="0">
              <a:spAutoFit/>
            </a:bodyPr>
            <a:lstStyle/>
            <a:p>
              <a:r>
                <a:rPr lang="en-SG" b="1" dirty="0" smtClean="0">
                  <a:latin typeface="Raleway" panose="020B0604020202020204" charset="0"/>
                </a:rPr>
                <a:t>URGENT</a:t>
              </a:r>
              <a:endParaRPr lang="en-SG" b="1" dirty="0">
                <a:latin typeface="Raleway" panose="020B0604020202020204" charset="0"/>
              </a:endParaRPr>
            </a:p>
          </p:txBody>
        </p:sp>
        <p:sp>
          <p:nvSpPr>
            <p:cNvPr id="14" name="TextBox 13"/>
            <p:cNvSpPr txBox="1"/>
            <p:nvPr/>
          </p:nvSpPr>
          <p:spPr>
            <a:xfrm>
              <a:off x="6306927" y="633511"/>
              <a:ext cx="1380808" cy="307777"/>
            </a:xfrm>
            <a:prstGeom prst="rect">
              <a:avLst/>
            </a:prstGeom>
            <a:noFill/>
          </p:spPr>
          <p:txBody>
            <a:bodyPr wrap="square" rtlCol="0">
              <a:spAutoFit/>
            </a:bodyPr>
            <a:lstStyle/>
            <a:p>
              <a:r>
                <a:rPr lang="en-SG" b="1" dirty="0" smtClean="0">
                  <a:latin typeface="Raleway" panose="020B0604020202020204" charset="0"/>
                </a:rPr>
                <a:t>NOT URGENT</a:t>
              </a:r>
              <a:endParaRPr lang="en-SG" b="1" dirty="0">
                <a:latin typeface="Raleway" panose="020B0604020202020204" charset="0"/>
              </a:endParaRPr>
            </a:p>
          </p:txBody>
        </p:sp>
        <p:sp>
          <p:nvSpPr>
            <p:cNvPr id="15" name="TextBox 14"/>
            <p:cNvSpPr txBox="1"/>
            <p:nvPr/>
          </p:nvSpPr>
          <p:spPr>
            <a:xfrm rot="16200000">
              <a:off x="3003821" y="1555980"/>
              <a:ext cx="1304606" cy="307777"/>
            </a:xfrm>
            <a:prstGeom prst="rect">
              <a:avLst/>
            </a:prstGeom>
            <a:noFill/>
          </p:spPr>
          <p:txBody>
            <a:bodyPr wrap="square" rtlCol="0">
              <a:spAutoFit/>
            </a:bodyPr>
            <a:lstStyle/>
            <a:p>
              <a:r>
                <a:rPr lang="en-SG" b="1" dirty="0" smtClean="0">
                  <a:latin typeface="Raleway" panose="020B0604020202020204" charset="0"/>
                </a:rPr>
                <a:t>IMPORTANT</a:t>
              </a:r>
              <a:endParaRPr lang="en-SG" b="1" dirty="0">
                <a:latin typeface="Raleway" panose="020B0604020202020204" charset="0"/>
              </a:endParaRPr>
            </a:p>
          </p:txBody>
        </p:sp>
        <p:sp>
          <p:nvSpPr>
            <p:cNvPr id="16" name="TextBox 15"/>
            <p:cNvSpPr txBox="1"/>
            <p:nvPr/>
          </p:nvSpPr>
          <p:spPr>
            <a:xfrm rot="16200000">
              <a:off x="2791222" y="3089384"/>
              <a:ext cx="1514362" cy="523220"/>
            </a:xfrm>
            <a:prstGeom prst="rect">
              <a:avLst/>
            </a:prstGeom>
            <a:noFill/>
          </p:spPr>
          <p:txBody>
            <a:bodyPr wrap="square" rtlCol="0">
              <a:spAutoFit/>
            </a:bodyPr>
            <a:lstStyle/>
            <a:p>
              <a:pPr algn="ctr"/>
              <a:r>
                <a:rPr lang="en-SG" b="1" dirty="0" smtClean="0">
                  <a:latin typeface="Raleway" panose="020B0604020202020204" charset="0"/>
                </a:rPr>
                <a:t>NOT IMPORTANT</a:t>
              </a:r>
              <a:endParaRPr lang="en-SG" b="1" dirty="0">
                <a:latin typeface="Raleway" panose="020B060402020202020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Pomodoro technique</a:t>
            </a:r>
            <a:endParaRPr dirty="0"/>
          </a:p>
        </p:txBody>
      </p:sp>
      <p:sp>
        <p:nvSpPr>
          <p:cNvPr id="103" name="Google Shape;103;p17"/>
          <p:cNvSpPr txBox="1">
            <a:spLocks noGrp="1"/>
          </p:cNvSpPr>
          <p:nvPr>
            <p:ph type="body" idx="1"/>
          </p:nvPr>
        </p:nvSpPr>
        <p:spPr>
          <a:xfrm>
            <a:off x="4112849" y="293615"/>
            <a:ext cx="4838203" cy="3882035"/>
          </a:xfrm>
          <a:prstGeom prst="rect">
            <a:avLst/>
          </a:prstGeom>
        </p:spPr>
        <p:txBody>
          <a:bodyPr spcFirstLastPara="1" wrap="square" lIns="91425" tIns="91425" rIns="91425" bIns="91425" anchor="t" anchorCtr="0">
            <a:noAutofit/>
          </a:bodyPr>
          <a:lstStyle/>
          <a:p>
            <a:pPr lvl="0" algn="l" rtl="0">
              <a:spcBef>
                <a:spcPts val="600"/>
              </a:spcBef>
              <a:spcAft>
                <a:spcPts val="0"/>
              </a:spcAft>
              <a:buSzPts val="2200"/>
              <a:buFontTx/>
              <a:buChar char="-"/>
            </a:pPr>
            <a:r>
              <a:rPr lang="en-SG" sz="1900" dirty="0" smtClean="0"/>
              <a:t>Task-based </a:t>
            </a:r>
          </a:p>
          <a:p>
            <a:pPr lvl="0" algn="l" rtl="0">
              <a:spcBef>
                <a:spcPts val="600"/>
              </a:spcBef>
              <a:spcAft>
                <a:spcPts val="0"/>
              </a:spcAft>
              <a:buSzPts val="2200"/>
              <a:buFontTx/>
              <a:buChar char="-"/>
            </a:pPr>
            <a:r>
              <a:rPr lang="en-SG" sz="1900" dirty="0" smtClean="0"/>
              <a:t>Intervals of work separated by short breaks </a:t>
            </a:r>
          </a:p>
          <a:p>
            <a:pPr lvl="0" algn="l" rtl="0">
              <a:spcBef>
                <a:spcPts val="600"/>
              </a:spcBef>
              <a:spcAft>
                <a:spcPts val="0"/>
              </a:spcAft>
              <a:buSzPts val="2200"/>
              <a:buFontTx/>
              <a:buChar char="-"/>
            </a:pPr>
            <a:r>
              <a:rPr lang="en-SG" sz="1900" dirty="0" smtClean="0"/>
              <a:t>Usually 25 </a:t>
            </a:r>
            <a:r>
              <a:rPr lang="en-SG" sz="1900" dirty="0" err="1" smtClean="0"/>
              <a:t>mins</a:t>
            </a:r>
            <a:r>
              <a:rPr lang="en-SG" sz="1900" dirty="0" smtClean="0"/>
              <a:t> with a 5 min break</a:t>
            </a:r>
          </a:p>
          <a:p>
            <a:pPr lvl="0" algn="l" rtl="0">
              <a:spcBef>
                <a:spcPts val="600"/>
              </a:spcBef>
              <a:spcAft>
                <a:spcPts val="0"/>
              </a:spcAft>
              <a:buSzPts val="2200"/>
              <a:buFontTx/>
              <a:buChar char="-"/>
            </a:pPr>
            <a:r>
              <a:rPr lang="en-SG" sz="1900" dirty="0" smtClean="0"/>
              <a:t>After a few sessions of work (usually 4) take a longer break</a:t>
            </a:r>
          </a:p>
          <a:p>
            <a:pPr lvl="0">
              <a:buFontTx/>
              <a:buChar char="-"/>
            </a:pPr>
            <a:r>
              <a:rPr lang="en-SG" sz="1900" dirty="0" err="1"/>
              <a:t>Ariga</a:t>
            </a:r>
            <a:r>
              <a:rPr lang="en-SG" sz="1900" dirty="0"/>
              <a:t>, </a:t>
            </a:r>
            <a:r>
              <a:rPr lang="en-SG" sz="1900" dirty="0" err="1"/>
              <a:t>Atsunori</a:t>
            </a:r>
            <a:r>
              <a:rPr lang="en-SG" sz="1900" dirty="0"/>
              <a:t>, and Alejandro </a:t>
            </a:r>
            <a:r>
              <a:rPr lang="en-SG" sz="1900" dirty="0" err="1"/>
              <a:t>Lleras</a:t>
            </a:r>
            <a:r>
              <a:rPr lang="en-SG" sz="1900" dirty="0"/>
              <a:t>. "Brief and rare mental “breaks” keep you focused: Deactivation and reactivation of task goals </a:t>
            </a:r>
            <a:r>
              <a:rPr lang="en-SG" sz="1900" dirty="0" err="1"/>
              <a:t>preempt</a:t>
            </a:r>
            <a:r>
              <a:rPr lang="en-SG" sz="1900" dirty="0"/>
              <a:t> vigilance decrements." </a:t>
            </a:r>
            <a:r>
              <a:rPr lang="en-SG" sz="1900" i="1" dirty="0"/>
              <a:t>Cognition</a:t>
            </a:r>
            <a:r>
              <a:rPr lang="en-SG" sz="1900" dirty="0"/>
              <a:t> 118.3 (2011): 439-443.</a:t>
            </a:r>
            <a:endParaRPr sz="1900" dirty="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pic>
        <p:nvPicPr>
          <p:cNvPr id="10242" name="Picture 2" descr="Amazon.com: Creative Twist 60 Minute Tomato Shaped Kitchen Timer: Kitchen &amp;  D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070" y="3533368"/>
            <a:ext cx="1650703" cy="142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41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Pomodoro technique</a:t>
            </a:r>
            <a:endParaRPr dirty="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pic>
        <p:nvPicPr>
          <p:cNvPr id="3" name="Picture 2"/>
          <p:cNvPicPr>
            <a:picLocks noChangeAspect="1"/>
          </p:cNvPicPr>
          <p:nvPr/>
        </p:nvPicPr>
        <p:blipFill>
          <a:blip r:embed="rId3"/>
          <a:stretch>
            <a:fillRect/>
          </a:stretch>
        </p:blipFill>
        <p:spPr>
          <a:xfrm>
            <a:off x="3800423" y="471214"/>
            <a:ext cx="4977817" cy="4081403"/>
          </a:xfrm>
          <a:prstGeom prst="rect">
            <a:avLst/>
          </a:prstGeom>
          <a:ln>
            <a:solidFill>
              <a:schemeClr val="accent1"/>
            </a:solidFill>
          </a:ln>
        </p:spPr>
      </p:pic>
      <p:sp>
        <p:nvSpPr>
          <p:cNvPr id="7" name="Google Shape;74;p13"/>
          <p:cNvSpPr txBox="1">
            <a:spLocks/>
          </p:cNvSpPr>
          <p:nvPr/>
        </p:nvSpPr>
        <p:spPr>
          <a:xfrm>
            <a:off x="3678540" y="4664303"/>
            <a:ext cx="4362200" cy="32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smtClean="0">
                <a:latin typeface="Raleway" panose="020B0604020202020204" charset="0"/>
              </a:rPr>
              <a:t>www.pomodoro-tracker.com</a:t>
            </a:r>
            <a:endParaRPr lang="en-US" sz="1000" dirty="0">
              <a:latin typeface="Raleway" panose="020B0604020202020204" charset="0"/>
            </a:endParaRPr>
          </a:p>
        </p:txBody>
      </p:sp>
    </p:spTree>
    <p:extLst>
      <p:ext uri="{BB962C8B-B14F-4D97-AF65-F5344CB8AC3E}">
        <p14:creationId xmlns:p14="http://schemas.microsoft.com/office/powerpoint/2010/main" val="3597232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Take time off to rest! </a:t>
            </a:r>
            <a:endParaRPr dirty="0"/>
          </a:p>
        </p:txBody>
      </p:sp>
      <p:sp>
        <p:nvSpPr>
          <p:cNvPr id="103" name="Google Shape;103;p17"/>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p>
            <a:pPr marL="88900" lvl="0" indent="0" algn="l" rtl="0">
              <a:spcBef>
                <a:spcPts val="600"/>
              </a:spcBef>
              <a:spcAft>
                <a:spcPts val="0"/>
              </a:spcAft>
              <a:buSzPts val="2200"/>
              <a:buNone/>
            </a:pPr>
            <a:r>
              <a:rPr lang="en-SG" b="1" dirty="0" smtClean="0"/>
              <a:t>Active rest/recovery</a:t>
            </a:r>
            <a:endParaRPr lang="en-SG" dirty="0" smtClean="0"/>
          </a:p>
          <a:p>
            <a:pPr lvl="0" algn="l" rtl="0">
              <a:spcBef>
                <a:spcPts val="600"/>
              </a:spcBef>
              <a:spcAft>
                <a:spcPts val="0"/>
              </a:spcAft>
              <a:buSzPts val="2200"/>
              <a:buFontTx/>
              <a:buChar char="-"/>
            </a:pPr>
            <a:r>
              <a:rPr lang="en-SG" dirty="0" smtClean="0"/>
              <a:t>Going for a walk</a:t>
            </a:r>
          </a:p>
          <a:p>
            <a:pPr lvl="0" algn="l" rtl="0">
              <a:spcBef>
                <a:spcPts val="600"/>
              </a:spcBef>
              <a:spcAft>
                <a:spcPts val="0"/>
              </a:spcAft>
              <a:buSzPts val="2200"/>
              <a:buFontTx/>
              <a:buChar char="-"/>
            </a:pPr>
            <a:r>
              <a:rPr lang="en-SG" dirty="0" smtClean="0"/>
              <a:t>Doing sports or exercise</a:t>
            </a:r>
          </a:p>
          <a:p>
            <a:pPr lvl="0" algn="l" rtl="0">
              <a:spcBef>
                <a:spcPts val="600"/>
              </a:spcBef>
              <a:spcAft>
                <a:spcPts val="0"/>
              </a:spcAft>
              <a:buSzPts val="2200"/>
              <a:buFontTx/>
              <a:buChar char="-"/>
            </a:pPr>
            <a:r>
              <a:rPr lang="en-SG" dirty="0" smtClean="0"/>
              <a:t>Doing an online course</a:t>
            </a:r>
          </a:p>
          <a:p>
            <a:pPr lvl="0" algn="l" rtl="0">
              <a:spcBef>
                <a:spcPts val="600"/>
              </a:spcBef>
              <a:spcAft>
                <a:spcPts val="0"/>
              </a:spcAft>
              <a:buSzPts val="2200"/>
              <a:buFontTx/>
              <a:buChar char="-"/>
            </a:pPr>
            <a:r>
              <a:rPr lang="en-SG" dirty="0" smtClean="0"/>
              <a:t>Baking/cooking</a:t>
            </a:r>
          </a:p>
          <a:p>
            <a:pPr lvl="0" algn="l" rtl="0">
              <a:spcBef>
                <a:spcPts val="600"/>
              </a:spcBef>
              <a:spcAft>
                <a:spcPts val="0"/>
              </a:spcAft>
              <a:buSzPts val="2200"/>
              <a:buFontTx/>
              <a:buChar char="-"/>
            </a:pPr>
            <a:r>
              <a:rPr lang="en-SG" dirty="0" smtClean="0"/>
              <a:t>Going out with friends</a:t>
            </a:r>
          </a:p>
          <a:p>
            <a:pPr marL="88900" lvl="0" indent="0" algn="l" rtl="0">
              <a:spcBef>
                <a:spcPts val="600"/>
              </a:spcBef>
              <a:spcAft>
                <a:spcPts val="0"/>
              </a:spcAft>
              <a:buSzPts val="2200"/>
              <a:buNone/>
            </a:pPr>
            <a:endParaRPr lang="en-SG" dirty="0" smtClean="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1763500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Take time off to rest! </a:t>
            </a:r>
            <a:endParaRPr dirty="0"/>
          </a:p>
        </p:txBody>
      </p:sp>
      <p:sp>
        <p:nvSpPr>
          <p:cNvPr id="103" name="Google Shape;103;p17"/>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p>
            <a:pPr marL="88900" lvl="0" indent="0" algn="l" rtl="0">
              <a:spcBef>
                <a:spcPts val="600"/>
              </a:spcBef>
              <a:spcAft>
                <a:spcPts val="0"/>
              </a:spcAft>
              <a:buSzPts val="2200"/>
              <a:buNone/>
            </a:pPr>
            <a:r>
              <a:rPr lang="en-SG" b="1" dirty="0" smtClean="0"/>
              <a:t>Passive rest/recovery</a:t>
            </a:r>
            <a:endParaRPr lang="en-SG" dirty="0" smtClean="0"/>
          </a:p>
          <a:p>
            <a:pPr lvl="0" algn="l" rtl="0">
              <a:spcBef>
                <a:spcPts val="600"/>
              </a:spcBef>
              <a:spcAft>
                <a:spcPts val="0"/>
              </a:spcAft>
              <a:buSzPts val="2200"/>
              <a:buFontTx/>
              <a:buChar char="-"/>
            </a:pPr>
            <a:r>
              <a:rPr lang="en-SG" dirty="0" smtClean="0"/>
              <a:t>Sleeping</a:t>
            </a:r>
          </a:p>
          <a:p>
            <a:pPr lvl="0" algn="l" rtl="0">
              <a:spcBef>
                <a:spcPts val="600"/>
              </a:spcBef>
              <a:spcAft>
                <a:spcPts val="0"/>
              </a:spcAft>
              <a:buSzPts val="2200"/>
              <a:buFontTx/>
              <a:buChar char="-"/>
            </a:pPr>
            <a:r>
              <a:rPr lang="en-SG" dirty="0" smtClean="0"/>
              <a:t>Watching Netflix</a:t>
            </a:r>
          </a:p>
          <a:p>
            <a:pPr lvl="0" algn="l" rtl="0">
              <a:spcBef>
                <a:spcPts val="600"/>
              </a:spcBef>
              <a:spcAft>
                <a:spcPts val="0"/>
              </a:spcAft>
              <a:buSzPts val="2200"/>
              <a:buFontTx/>
              <a:buChar char="-"/>
            </a:pPr>
            <a:endParaRPr lang="en-SG" dirty="0" smtClean="0"/>
          </a:p>
          <a:p>
            <a:pPr marL="88900" lvl="0" indent="0" algn="l" rtl="0">
              <a:spcBef>
                <a:spcPts val="600"/>
              </a:spcBef>
              <a:spcAft>
                <a:spcPts val="0"/>
              </a:spcAft>
              <a:buSzPts val="2200"/>
              <a:buNone/>
            </a:pPr>
            <a:endParaRPr lang="en-SG" dirty="0" smtClean="0"/>
          </a:p>
          <a:p>
            <a:pPr lvl="0" algn="l" rtl="0">
              <a:spcBef>
                <a:spcPts val="600"/>
              </a:spcBef>
              <a:spcAft>
                <a:spcPts val="0"/>
              </a:spcAft>
              <a:buSzPts val="2200"/>
              <a:buFontTx/>
              <a:buChar char="-"/>
            </a:pPr>
            <a:r>
              <a:rPr lang="en-SG" dirty="0" smtClean="0"/>
              <a:t>What re-energises you? </a:t>
            </a:r>
            <a:endParaRPr dirty="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354801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Find out your “tendency”</a:t>
            </a:r>
            <a:endParaRPr dirty="0"/>
          </a:p>
        </p:txBody>
      </p:sp>
      <p:sp>
        <p:nvSpPr>
          <p:cNvPr id="103" name="Google Shape;103;p17"/>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p>
            <a:pPr lvl="0" algn="l" rtl="0">
              <a:spcBef>
                <a:spcPts val="600"/>
              </a:spcBef>
              <a:spcAft>
                <a:spcPts val="0"/>
              </a:spcAft>
              <a:buSzPts val="2200"/>
              <a:buFontTx/>
              <a:buChar char="-"/>
            </a:pPr>
            <a:r>
              <a:rPr lang="en-SG" dirty="0" smtClean="0"/>
              <a:t>How do you respond to expectations? </a:t>
            </a:r>
          </a:p>
          <a:p>
            <a:pPr lvl="0" algn="l" rtl="0">
              <a:spcBef>
                <a:spcPts val="600"/>
              </a:spcBef>
              <a:spcAft>
                <a:spcPts val="0"/>
              </a:spcAft>
              <a:buSzPts val="2200"/>
              <a:buFontTx/>
              <a:buChar char="-"/>
            </a:pPr>
            <a:r>
              <a:rPr lang="en-SG" dirty="0" smtClean="0"/>
              <a:t>Your response to inner and outer expectations determines how you respond to work tasks, deadlines etc.</a:t>
            </a:r>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5" name="Google Shape;74;p13"/>
          <p:cNvSpPr txBox="1">
            <a:spLocks/>
          </p:cNvSpPr>
          <p:nvPr/>
        </p:nvSpPr>
        <p:spPr>
          <a:xfrm>
            <a:off x="3678540" y="4664303"/>
            <a:ext cx="4362200" cy="32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smtClean="0">
                <a:latin typeface="Raleway" panose="020B0604020202020204" charset="0"/>
              </a:rPr>
              <a:t>Gretchen Rubin – The Four Tendencies</a:t>
            </a:r>
            <a:endParaRPr lang="en-US" sz="1000" dirty="0">
              <a:latin typeface="Raleway" panose="020B0604020202020204" charset="0"/>
            </a:endParaRPr>
          </a:p>
        </p:txBody>
      </p:sp>
    </p:spTree>
    <p:extLst>
      <p:ext uri="{BB962C8B-B14F-4D97-AF65-F5344CB8AC3E}">
        <p14:creationId xmlns:p14="http://schemas.microsoft.com/office/powerpoint/2010/main" val="1044929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Find out your “tendency”</a:t>
            </a:r>
            <a:endParaRPr dirty="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
        <p:nvSpPr>
          <p:cNvPr id="5" name="Google Shape;74;p13"/>
          <p:cNvSpPr txBox="1">
            <a:spLocks/>
          </p:cNvSpPr>
          <p:nvPr/>
        </p:nvSpPr>
        <p:spPr>
          <a:xfrm>
            <a:off x="3678540" y="4664303"/>
            <a:ext cx="4362200" cy="32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smtClean="0">
                <a:latin typeface="Raleway" panose="020B0604020202020204" charset="0"/>
              </a:rPr>
              <a:t>Gretchen Rubin – The Four Tendencies</a:t>
            </a:r>
            <a:endParaRPr lang="en-US" sz="1000" dirty="0">
              <a:latin typeface="Raleway" panose="020B0604020202020204" charset="0"/>
            </a:endParaRPr>
          </a:p>
        </p:txBody>
      </p:sp>
      <p:pic>
        <p:nvPicPr>
          <p:cNvPr id="4098" name="Picture 2" descr="The Secret to Patient Compliance: The Four Tendencies 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658" y="162249"/>
            <a:ext cx="4419600"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4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Upholder</a:t>
            </a:r>
            <a:endParaRPr dirty="0"/>
          </a:p>
        </p:txBody>
      </p:sp>
      <p:sp>
        <p:nvSpPr>
          <p:cNvPr id="103" name="Google Shape;103;p17"/>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p>
            <a:pPr marL="88900" lvl="0" indent="0">
              <a:buNone/>
            </a:pPr>
            <a:r>
              <a:rPr lang="en-SG" i="1" dirty="0" smtClean="0"/>
              <a:t>Readily meets outer expectations but </a:t>
            </a:r>
            <a:r>
              <a:rPr lang="en-US" i="1" dirty="0"/>
              <a:t>struggles to meet inner expectations. Upholders keep their New Year’s resolution without much difficulty. They want to know what people expect from them, but their expectations for themselves are just as important.</a:t>
            </a:r>
            <a:endParaRPr lang="en-SG" i="1" dirty="0" smtClean="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
        <p:nvSpPr>
          <p:cNvPr id="5" name="Google Shape;74;p13"/>
          <p:cNvSpPr txBox="1">
            <a:spLocks/>
          </p:cNvSpPr>
          <p:nvPr/>
        </p:nvSpPr>
        <p:spPr>
          <a:xfrm>
            <a:off x="3678540" y="4664303"/>
            <a:ext cx="4362200" cy="32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smtClean="0">
                <a:latin typeface="Raleway" panose="020B0604020202020204" charset="0"/>
              </a:rPr>
              <a:t>Gretchen Rubin – The Four Tendencies</a:t>
            </a:r>
            <a:endParaRPr lang="en-US" sz="1000" dirty="0">
              <a:latin typeface="Raleway" panose="020B0604020202020204" charset="0"/>
            </a:endParaRPr>
          </a:p>
        </p:txBody>
      </p:sp>
    </p:spTree>
    <p:extLst>
      <p:ext uri="{BB962C8B-B14F-4D97-AF65-F5344CB8AC3E}">
        <p14:creationId xmlns:p14="http://schemas.microsoft.com/office/powerpoint/2010/main" val="2476132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Obliger</a:t>
            </a:r>
            <a:endParaRPr dirty="0"/>
          </a:p>
        </p:txBody>
      </p:sp>
      <p:sp>
        <p:nvSpPr>
          <p:cNvPr id="103" name="Google Shape;103;p17"/>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p>
            <a:pPr marL="88900" lvl="0" indent="0">
              <a:buNone/>
            </a:pPr>
            <a:r>
              <a:rPr lang="en-US" i="1" dirty="0" smtClean="0"/>
              <a:t>Meets </a:t>
            </a:r>
            <a:r>
              <a:rPr lang="en-US" i="1" dirty="0"/>
              <a:t>outer expectations but struggles to meet inner expectations. This is someone who knows he would be happier if he exercised but can’t bring himself to do so regularly. He may have been an athlete in school and when he was on a team he never missed practice.</a:t>
            </a:r>
            <a:endParaRPr lang="en-SG" i="1" dirty="0" smtClean="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sp>
        <p:nvSpPr>
          <p:cNvPr id="5" name="Google Shape;74;p13"/>
          <p:cNvSpPr txBox="1">
            <a:spLocks/>
          </p:cNvSpPr>
          <p:nvPr/>
        </p:nvSpPr>
        <p:spPr>
          <a:xfrm>
            <a:off x="3678540" y="4664303"/>
            <a:ext cx="4362200" cy="32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smtClean="0">
                <a:latin typeface="Raleway" panose="020B0604020202020204" charset="0"/>
              </a:rPr>
              <a:t>Gretchen Rubin – The Four Tendencies</a:t>
            </a:r>
            <a:endParaRPr lang="en-US" sz="1000" dirty="0">
              <a:latin typeface="Raleway" panose="020B0604020202020204" charset="0"/>
            </a:endParaRPr>
          </a:p>
        </p:txBody>
      </p:sp>
    </p:spTree>
    <p:extLst>
      <p:ext uri="{BB962C8B-B14F-4D97-AF65-F5344CB8AC3E}">
        <p14:creationId xmlns:p14="http://schemas.microsoft.com/office/powerpoint/2010/main" val="2429792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t>Purpose of this workshop</a:t>
            </a:r>
            <a:endParaRPr sz="2000" dirty="0"/>
          </a:p>
        </p:txBody>
      </p:sp>
      <p:sp>
        <p:nvSpPr>
          <p:cNvPr id="73" name="Google Shape;73;p13"/>
          <p:cNvSpPr txBox="1">
            <a:spLocks noGrp="1"/>
          </p:cNvSpPr>
          <p:nvPr>
            <p:ph type="body" idx="2"/>
          </p:nvPr>
        </p:nvSpPr>
        <p:spPr>
          <a:xfrm>
            <a:off x="6024075" y="794450"/>
            <a:ext cx="2512374" cy="3445200"/>
          </a:xfrm>
          <a:prstGeom prst="rect">
            <a:avLst/>
          </a:prstGeom>
          <a:ln>
            <a:solidFill>
              <a:schemeClr val="accent1"/>
            </a:solidFill>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SG" sz="2000" b="1" dirty="0" smtClean="0">
                <a:highlight>
                  <a:srgbClr val="BDECE5"/>
                </a:highlight>
              </a:rPr>
              <a:t>TESTED TIPS, TRICKS AND IDEAS </a:t>
            </a:r>
          </a:p>
          <a:p>
            <a:pPr marL="0" lvl="0" indent="0" algn="l" rtl="0">
              <a:spcBef>
                <a:spcPts val="600"/>
              </a:spcBef>
              <a:spcAft>
                <a:spcPts val="0"/>
              </a:spcAft>
              <a:buClr>
                <a:schemeClr val="dk1"/>
              </a:buClr>
              <a:buSzPts val="1100"/>
              <a:buFont typeface="Arial"/>
              <a:buNone/>
            </a:pPr>
            <a:r>
              <a:rPr lang="en-SG" dirty="0" smtClean="0"/>
              <a:t>Some general ideas for how to better work from home, or in a new situation</a:t>
            </a:r>
            <a:endParaRPr dirty="0"/>
          </a:p>
          <a:p>
            <a:pPr marL="0" lvl="0" indent="0" algn="l" rtl="0">
              <a:spcBef>
                <a:spcPts val="600"/>
              </a:spcBef>
              <a:spcAft>
                <a:spcPts val="0"/>
              </a:spcAft>
              <a:buNone/>
            </a:pPr>
            <a:endParaRPr sz="1200" b="1" dirty="0"/>
          </a:p>
        </p:txBody>
      </p:sp>
      <p:sp>
        <p:nvSpPr>
          <p:cNvPr id="75" name="Google Shape;75;p13"/>
          <p:cNvSpPr txBox="1">
            <a:spLocks noGrp="1"/>
          </p:cNvSpPr>
          <p:nvPr>
            <p:ph type="body" idx="1"/>
          </p:nvPr>
        </p:nvSpPr>
        <p:spPr>
          <a:xfrm>
            <a:off x="3604900" y="794450"/>
            <a:ext cx="2238300" cy="3445200"/>
          </a:xfrm>
          <a:prstGeom prst="rect">
            <a:avLst/>
          </a:prstGeom>
          <a:ln>
            <a:solidFill>
              <a:schemeClr val="accent1"/>
            </a:solidFill>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SG" sz="2000" b="1" dirty="0" smtClean="0">
                <a:highlight>
                  <a:srgbClr val="C0CAFC"/>
                </a:highlight>
              </a:rPr>
              <a:t>OUR PLANS VS OUR REALITY</a:t>
            </a:r>
            <a:endParaRPr sz="2000" dirty="0">
              <a:highlight>
                <a:srgbClr val="C0CAFC"/>
              </a:highlight>
            </a:endParaRPr>
          </a:p>
          <a:p>
            <a:pPr marL="0" lvl="0" indent="0" algn="l" rtl="0">
              <a:spcBef>
                <a:spcPts val="600"/>
              </a:spcBef>
              <a:spcAft>
                <a:spcPts val="0"/>
              </a:spcAft>
              <a:buClr>
                <a:schemeClr val="dk1"/>
              </a:buClr>
              <a:buSzPts val="1100"/>
              <a:buFont typeface="Arial"/>
              <a:buNone/>
            </a:pPr>
            <a:r>
              <a:rPr lang="en-SG" dirty="0" smtClean="0"/>
              <a:t>What is the gap between where we wanted or planned to be and where we are? </a:t>
            </a:r>
            <a:endParaRPr dirty="0" smtClean="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None/>
            </a:pPr>
            <a:endParaRPr sz="1200" dirty="0"/>
          </a:p>
        </p:txBody>
      </p:sp>
      <p:sp>
        <p:nvSpPr>
          <p:cNvPr id="76" name="Google Shape;76;p13"/>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Questioner</a:t>
            </a:r>
            <a:endParaRPr dirty="0"/>
          </a:p>
        </p:txBody>
      </p:sp>
      <p:sp>
        <p:nvSpPr>
          <p:cNvPr id="103" name="Google Shape;103;p17"/>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p>
            <a:pPr marL="88900" lvl="0" indent="0">
              <a:buNone/>
            </a:pPr>
            <a:r>
              <a:rPr lang="en-US" sz="1900" i="1" dirty="0"/>
              <a:t>I</a:t>
            </a:r>
            <a:r>
              <a:rPr lang="en-US" sz="1900" i="1" dirty="0" smtClean="0"/>
              <a:t>nvestigates all expectations–both outer and inner. Questioners want to do what they think makes sense and resist anything they deem to be arbitrary or inefficient. They always want to do know why they should do something, so they make everything an inner expectation. If it meets their inner standard, they will follow through. If it fails their inner standard, they will resist.</a:t>
            </a:r>
            <a:endParaRPr lang="en-SG" sz="1900" i="1" dirty="0" smtClean="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sp>
        <p:nvSpPr>
          <p:cNvPr id="5" name="Google Shape;74;p13"/>
          <p:cNvSpPr txBox="1">
            <a:spLocks/>
          </p:cNvSpPr>
          <p:nvPr/>
        </p:nvSpPr>
        <p:spPr>
          <a:xfrm>
            <a:off x="3678540" y="4664303"/>
            <a:ext cx="4362200" cy="32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smtClean="0">
                <a:latin typeface="Raleway" panose="020B0604020202020204" charset="0"/>
              </a:rPr>
              <a:t>Gretchen Rubin – The Four Tendencies</a:t>
            </a:r>
            <a:endParaRPr lang="en-US" sz="1000" dirty="0">
              <a:latin typeface="Raleway" panose="020B0604020202020204" charset="0"/>
            </a:endParaRPr>
          </a:p>
        </p:txBody>
      </p:sp>
    </p:spTree>
    <p:extLst>
      <p:ext uri="{BB962C8B-B14F-4D97-AF65-F5344CB8AC3E}">
        <p14:creationId xmlns:p14="http://schemas.microsoft.com/office/powerpoint/2010/main" val="1347911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Rebel</a:t>
            </a:r>
            <a:endParaRPr dirty="0"/>
          </a:p>
        </p:txBody>
      </p:sp>
      <p:sp>
        <p:nvSpPr>
          <p:cNvPr id="103" name="Google Shape;103;p17"/>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p>
            <a:pPr marL="88900" lvl="0" indent="0">
              <a:buNone/>
            </a:pPr>
            <a:r>
              <a:rPr lang="en-US" sz="2000" i="1" dirty="0"/>
              <a:t>R</a:t>
            </a:r>
            <a:r>
              <a:rPr lang="en-US" sz="2000" i="1" dirty="0" smtClean="0"/>
              <a:t>esists </a:t>
            </a:r>
            <a:r>
              <a:rPr lang="en-US" sz="2000" i="1" dirty="0"/>
              <a:t>all expectations, outer and inner alike. They do what they want to do, in their own way, in their own time. Rebels don’t like to be told what to do and even dislike telling themselves what to do. For instance, a Rebel would not sign up for a spin class on a Saturday because </a:t>
            </a:r>
            <a:r>
              <a:rPr lang="en-US" sz="2000" i="1" dirty="0" smtClean="0"/>
              <a:t>she </a:t>
            </a:r>
            <a:r>
              <a:rPr lang="en-US" sz="2000" i="1" dirty="0"/>
              <a:t>doesn’t know what </a:t>
            </a:r>
            <a:r>
              <a:rPr lang="en-US" sz="2000" i="1" dirty="0" smtClean="0"/>
              <a:t>she </a:t>
            </a:r>
            <a:r>
              <a:rPr lang="en-US" sz="2000" i="1" dirty="0"/>
              <a:t>wants to do at 10:00 am on a Saturday.</a:t>
            </a:r>
            <a:endParaRPr lang="en-SG" sz="1800" i="1" dirty="0" smtClean="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5" name="Google Shape;74;p13"/>
          <p:cNvSpPr txBox="1">
            <a:spLocks/>
          </p:cNvSpPr>
          <p:nvPr/>
        </p:nvSpPr>
        <p:spPr>
          <a:xfrm>
            <a:off x="3678540" y="4664303"/>
            <a:ext cx="4362200" cy="3242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dirty="0" smtClean="0">
                <a:latin typeface="Raleway" panose="020B0604020202020204" charset="0"/>
              </a:rPr>
              <a:t>Gretchen Rubin – The Four Tendencies</a:t>
            </a:r>
            <a:endParaRPr lang="en-US" sz="1000" dirty="0">
              <a:latin typeface="Raleway" panose="020B0604020202020204" charset="0"/>
            </a:endParaRPr>
          </a:p>
        </p:txBody>
      </p:sp>
    </p:spTree>
    <p:extLst>
      <p:ext uri="{BB962C8B-B14F-4D97-AF65-F5344CB8AC3E}">
        <p14:creationId xmlns:p14="http://schemas.microsoft.com/office/powerpoint/2010/main" val="2000888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Talking with others</a:t>
            </a:r>
            <a:endParaRPr dirty="0"/>
          </a:p>
        </p:txBody>
      </p:sp>
      <p:sp>
        <p:nvSpPr>
          <p:cNvPr id="103" name="Google Shape;103;p17"/>
          <p:cNvSpPr txBox="1">
            <a:spLocks noGrp="1"/>
          </p:cNvSpPr>
          <p:nvPr>
            <p:ph type="body" idx="1"/>
          </p:nvPr>
        </p:nvSpPr>
        <p:spPr>
          <a:xfrm>
            <a:off x="4112850" y="599950"/>
            <a:ext cx="4016100" cy="3575700"/>
          </a:xfrm>
          <a:prstGeom prst="rect">
            <a:avLst/>
          </a:prstGeom>
        </p:spPr>
        <p:txBody>
          <a:bodyPr spcFirstLastPara="1" wrap="square" lIns="91425" tIns="91425" rIns="91425" bIns="91425" anchor="t" anchorCtr="0">
            <a:noAutofit/>
          </a:bodyPr>
          <a:lstStyle/>
          <a:p>
            <a:pPr lvl="0" algn="l" rtl="0">
              <a:spcBef>
                <a:spcPts val="600"/>
              </a:spcBef>
              <a:spcAft>
                <a:spcPts val="0"/>
              </a:spcAft>
              <a:buSzPts val="2200"/>
              <a:buFontTx/>
              <a:buChar char="-"/>
            </a:pPr>
            <a:r>
              <a:rPr lang="en-SG" dirty="0" smtClean="0"/>
              <a:t>Talk with family, friends, colleagues</a:t>
            </a:r>
          </a:p>
          <a:p>
            <a:pPr lvl="0" algn="l" rtl="0">
              <a:spcBef>
                <a:spcPts val="600"/>
              </a:spcBef>
              <a:spcAft>
                <a:spcPts val="0"/>
              </a:spcAft>
              <a:buSzPts val="2200"/>
              <a:buFontTx/>
              <a:buChar char="-"/>
            </a:pPr>
            <a:r>
              <a:rPr lang="en-SG" dirty="0" smtClean="0"/>
              <a:t>Problem solve together</a:t>
            </a:r>
          </a:p>
          <a:p>
            <a:pPr lvl="0" algn="l" rtl="0">
              <a:spcBef>
                <a:spcPts val="600"/>
              </a:spcBef>
              <a:spcAft>
                <a:spcPts val="0"/>
              </a:spcAft>
              <a:buSzPts val="2200"/>
              <a:buFontTx/>
              <a:buChar char="-"/>
            </a:pPr>
            <a:r>
              <a:rPr lang="en-SG" dirty="0" smtClean="0"/>
              <a:t>Accountability</a:t>
            </a:r>
            <a:endParaRPr dirty="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2561861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Any questions? </a:t>
            </a:r>
            <a:endParaRPr dirty="0"/>
          </a:p>
        </p:txBody>
      </p:sp>
      <p:sp>
        <p:nvSpPr>
          <p:cNvPr id="103" name="Google Shape;103;p17"/>
          <p:cNvSpPr txBox="1">
            <a:spLocks noGrp="1"/>
          </p:cNvSpPr>
          <p:nvPr>
            <p:ph type="body" idx="1"/>
          </p:nvPr>
        </p:nvSpPr>
        <p:spPr>
          <a:xfrm>
            <a:off x="4112850" y="599950"/>
            <a:ext cx="4827950" cy="3575700"/>
          </a:xfrm>
          <a:prstGeom prst="rect">
            <a:avLst/>
          </a:prstGeom>
        </p:spPr>
        <p:txBody>
          <a:bodyPr spcFirstLastPara="1" wrap="square" lIns="91425" tIns="91425" rIns="91425" bIns="91425" anchor="t" anchorCtr="0">
            <a:noAutofit/>
          </a:bodyPr>
          <a:lstStyle/>
          <a:p>
            <a:pPr marL="88900" lvl="0" indent="0">
              <a:buNone/>
            </a:pPr>
            <a:r>
              <a:rPr lang="en-SG" dirty="0">
                <a:hlinkClick r:id="rId3"/>
              </a:rPr>
              <a:t>https://intranet.cares.cam.ac.uk</a:t>
            </a:r>
            <a:r>
              <a:rPr lang="en-SG" dirty="0" smtClean="0">
                <a:hlinkClick r:id="rId3"/>
              </a:rPr>
              <a:t>/</a:t>
            </a:r>
            <a:endParaRPr lang="en-SG" dirty="0" smtClean="0"/>
          </a:p>
          <a:p>
            <a:pPr marL="88900" lvl="0" indent="0">
              <a:buNone/>
            </a:pPr>
            <a:r>
              <a:rPr lang="en-SG" dirty="0"/>
              <a:t>	</a:t>
            </a:r>
            <a:r>
              <a:rPr lang="en-SG" dirty="0" smtClean="0"/>
              <a:t>- </a:t>
            </a:r>
            <a:r>
              <a:rPr lang="en-SG" i="1" dirty="0" smtClean="0"/>
              <a:t>Working From Home</a:t>
            </a:r>
          </a:p>
          <a:p>
            <a:pPr marL="88900" lvl="0" indent="0">
              <a:buNone/>
            </a:pPr>
            <a:r>
              <a:rPr lang="en-SG" i="1" dirty="0"/>
              <a:t>	</a:t>
            </a:r>
            <a:r>
              <a:rPr lang="en-SG" i="1" dirty="0" smtClean="0"/>
              <a:t>- Resources</a:t>
            </a:r>
            <a:endParaRPr i="1" dirty="0"/>
          </a:p>
        </p:txBody>
      </p:sp>
      <p:sp>
        <p:nvSpPr>
          <p:cNvPr id="104" name="Google Shape;104;p17"/>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
        <p:nvSpPr>
          <p:cNvPr id="5" name="Google Shape;74;p13"/>
          <p:cNvSpPr txBox="1">
            <a:spLocks/>
          </p:cNvSpPr>
          <p:nvPr/>
        </p:nvSpPr>
        <p:spPr>
          <a:xfrm>
            <a:off x="4572000" y="4453466"/>
            <a:ext cx="4622850" cy="4741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sz="1000" dirty="0" smtClean="0"/>
              <a:t>This template is free to use under </a:t>
            </a:r>
            <a:r>
              <a:rPr lang="en-US" sz="1000" u="sng" dirty="0" smtClean="0">
                <a:hlinkClick r:id="rId4"/>
              </a:rPr>
              <a:t>Creative Commons Attribution license</a:t>
            </a:r>
            <a:r>
              <a:rPr lang="en-US" sz="1000" dirty="0" smtClean="0"/>
              <a:t>. </a:t>
            </a:r>
            <a:r>
              <a:rPr lang="en-US" sz="1000" dirty="0">
                <a:hlinkClick r:id="rId5"/>
              </a:rPr>
              <a:t>https://www.slidescarnival.com</a:t>
            </a:r>
            <a:r>
              <a:rPr lang="en-US" sz="1000" dirty="0" smtClean="0">
                <a:hlinkClick r:id="rId5"/>
              </a:rPr>
              <a:t>/</a:t>
            </a:r>
            <a:r>
              <a:rPr lang="en-US" sz="1000" dirty="0" smtClean="0"/>
              <a:t> </a:t>
            </a:r>
          </a:p>
          <a:p>
            <a:pPr>
              <a:buClr>
                <a:schemeClr val="dk1"/>
              </a:buClr>
              <a:buSzPts val="1100"/>
            </a:pPr>
            <a:endParaRPr lang="en-US" sz="1000" dirty="0" smtClean="0"/>
          </a:p>
          <a:p>
            <a:endParaRPr lang="en-US" sz="1000" dirty="0"/>
          </a:p>
        </p:txBody>
      </p:sp>
    </p:spTree>
    <p:extLst>
      <p:ext uri="{BB962C8B-B14F-4D97-AF65-F5344CB8AC3E}">
        <p14:creationId xmlns:p14="http://schemas.microsoft.com/office/powerpoint/2010/main" val="153335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body" idx="1"/>
          </p:nvPr>
        </p:nvSpPr>
        <p:spPr>
          <a:xfrm>
            <a:off x="1910425" y="1051950"/>
            <a:ext cx="5321400" cy="819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smtClean="0"/>
              <a:t>You are not working from home. You’re at home, during a crisis, trying to work. </a:t>
            </a:r>
            <a:endParaRPr dirty="0"/>
          </a:p>
        </p:txBody>
      </p:sp>
      <p:sp>
        <p:nvSpPr>
          <p:cNvPr id="97" name="Google Shape;97;p16"/>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1351100" y="771900"/>
            <a:ext cx="632525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Activity 1</a:t>
            </a:r>
            <a:r>
              <a:rPr lang="en" dirty="0"/>
              <a:t>.</a:t>
            </a:r>
            <a:endParaRPr dirty="0"/>
          </a:p>
          <a:p>
            <a:pPr marL="0" lvl="0" indent="0" algn="l" rtl="0">
              <a:spcBef>
                <a:spcPts val="0"/>
              </a:spcBef>
              <a:spcAft>
                <a:spcPts val="0"/>
              </a:spcAft>
              <a:buNone/>
            </a:pPr>
            <a:r>
              <a:rPr lang="en" dirty="0" smtClean="0"/>
              <a:t>Icebreaker</a:t>
            </a:r>
            <a:endParaRPr dirty="0"/>
          </a:p>
        </p:txBody>
      </p:sp>
      <p:sp>
        <p:nvSpPr>
          <p:cNvPr id="90" name="Google Shape;90;p15"/>
          <p:cNvSpPr txBox="1">
            <a:spLocks noGrp="1"/>
          </p:cNvSpPr>
          <p:nvPr>
            <p:ph type="subTitle" idx="1"/>
          </p:nvPr>
        </p:nvSpPr>
        <p:spPr>
          <a:xfrm>
            <a:off x="1351100" y="3305261"/>
            <a:ext cx="6198992" cy="803539"/>
          </a:xfrm>
          <a:prstGeom prst="rect">
            <a:avLst/>
          </a:prstGeom>
        </p:spPr>
        <p:txBody>
          <a:bodyPr spcFirstLastPara="1" wrap="square" lIns="91425" tIns="91425" rIns="91425" bIns="91425" anchor="t" anchorCtr="0">
            <a:noAutofit/>
          </a:bodyPr>
          <a:lstStyle/>
          <a:p>
            <a:pPr marL="0" lvl="0" indent="0"/>
            <a:r>
              <a:rPr lang="en-US" dirty="0" smtClean="0">
                <a:solidFill>
                  <a:schemeClr val="bg1"/>
                </a:solidFill>
              </a:rPr>
              <a:t>What’s your name? </a:t>
            </a:r>
          </a:p>
          <a:p>
            <a:pPr marL="0" lvl="0" indent="0"/>
            <a:r>
              <a:rPr lang="en-US" dirty="0" smtClean="0">
                <a:solidFill>
                  <a:schemeClr val="bg1"/>
                </a:solidFill>
              </a:rPr>
              <a:t>Have you enjoyed working from home or not (and why)?</a:t>
            </a:r>
            <a:endParaRPr dirty="0"/>
          </a:p>
        </p:txBody>
      </p:sp>
      <p:sp>
        <p:nvSpPr>
          <p:cNvPr id="91" name="Google Shape;91;p15"/>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My examples</a:t>
            </a:r>
            <a:endParaRPr dirty="0"/>
          </a:p>
        </p:txBody>
      </p:sp>
      <p:sp>
        <p:nvSpPr>
          <p:cNvPr id="160" name="Google Shape;160;p23"/>
          <p:cNvSpPr/>
          <p:nvPr/>
        </p:nvSpPr>
        <p:spPr>
          <a:xfrm>
            <a:off x="4584933" y="2813651"/>
            <a:ext cx="2133000" cy="2133000"/>
          </a:xfrm>
          <a:prstGeom prst="ellipse">
            <a:avLst/>
          </a:prstGeom>
          <a:noFill/>
          <a:ln w="76200" cap="flat" cmpd="sng">
            <a:solidFill>
              <a:srgbClr val="AFCFE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SG" dirty="0" smtClean="0">
                <a:latin typeface="Raleway"/>
                <a:ea typeface="Raleway"/>
                <a:cs typeface="Raleway"/>
                <a:sym typeface="Raleway"/>
              </a:rPr>
              <a:t>W</a:t>
            </a:r>
            <a:r>
              <a:rPr lang="en" dirty="0" smtClean="0">
                <a:latin typeface="Raleway"/>
                <a:ea typeface="Raleway"/>
                <a:cs typeface="Raleway"/>
                <a:sym typeface="Raleway"/>
              </a:rPr>
              <a:t>orse sleep routine</a:t>
            </a:r>
            <a:endParaRPr dirty="0">
              <a:latin typeface="Raleway"/>
              <a:ea typeface="Raleway"/>
              <a:cs typeface="Raleway"/>
              <a:sym typeface="Raleway"/>
            </a:endParaRPr>
          </a:p>
        </p:txBody>
      </p:sp>
      <p:sp>
        <p:nvSpPr>
          <p:cNvPr id="161" name="Google Shape;161;p23"/>
          <p:cNvSpPr/>
          <p:nvPr/>
        </p:nvSpPr>
        <p:spPr>
          <a:xfrm>
            <a:off x="3518433" y="308900"/>
            <a:ext cx="2133000" cy="2133000"/>
          </a:xfrm>
          <a:prstGeom prst="ellipse">
            <a:avLst/>
          </a:prstGeom>
          <a:noFill/>
          <a:ln w="76200" cap="flat" cmpd="sng">
            <a:solidFill>
              <a:srgbClr val="BDECE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Raleway"/>
                <a:ea typeface="Raleway"/>
                <a:cs typeface="Raleway"/>
                <a:sym typeface="Raleway"/>
              </a:rPr>
              <a:t>More time for exercise</a:t>
            </a:r>
            <a:endParaRPr dirty="0">
              <a:latin typeface="Raleway"/>
              <a:ea typeface="Raleway"/>
              <a:cs typeface="Raleway"/>
              <a:sym typeface="Raleway"/>
            </a:endParaRPr>
          </a:p>
        </p:txBody>
      </p:sp>
      <p:sp>
        <p:nvSpPr>
          <p:cNvPr id="162" name="Google Shape;162;p23"/>
          <p:cNvSpPr/>
          <p:nvPr/>
        </p:nvSpPr>
        <p:spPr>
          <a:xfrm>
            <a:off x="6403449" y="680651"/>
            <a:ext cx="2133000" cy="2133000"/>
          </a:xfrm>
          <a:prstGeom prst="ellipse">
            <a:avLst/>
          </a:prstGeom>
          <a:noFill/>
          <a:ln w="76200" cap="flat" cmpd="sng">
            <a:solidFill>
              <a:srgbClr val="C0CAF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Raleway"/>
                <a:ea typeface="Raleway"/>
                <a:cs typeface="Raleway"/>
                <a:sym typeface="Raleway"/>
              </a:rPr>
              <a:t>More self-discipline required</a:t>
            </a:r>
            <a:endParaRPr dirty="0">
              <a:latin typeface="Raleway"/>
              <a:ea typeface="Raleway"/>
              <a:cs typeface="Raleway"/>
              <a:sym typeface="Raleway"/>
            </a:endParaRPr>
          </a:p>
        </p:txBody>
      </p:sp>
      <p:sp>
        <p:nvSpPr>
          <p:cNvPr id="163" name="Google Shape;163;p23"/>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07155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1" grpId="0" animBg="1"/>
      <p:bldP spid="1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1351100" y="771900"/>
            <a:ext cx="6325250" cy="1159800"/>
          </a:xfrm>
          <a:prstGeom prst="rect">
            <a:avLst/>
          </a:prstGeom>
        </p:spPr>
        <p:txBody>
          <a:bodyPr spcFirstLastPara="1" wrap="square" lIns="91425" tIns="91425" rIns="91425" bIns="91425" anchor="t" anchorCtr="0">
            <a:noAutofit/>
          </a:bodyPr>
          <a:lstStyle/>
          <a:p>
            <a:pPr lvl="0">
              <a:spcBef>
                <a:spcPts val="600"/>
              </a:spcBef>
              <a:buClr>
                <a:schemeClr val="dk1"/>
              </a:buClr>
              <a:buSzPts val="1100"/>
            </a:pPr>
            <a:r>
              <a:rPr lang="en-US" sz="5400" b="1" dirty="0">
                <a:highlight>
                  <a:srgbClr val="C0CAFC"/>
                </a:highlight>
              </a:rPr>
              <a:t>OUR PLANS VS OUR REALITY</a:t>
            </a:r>
            <a:endParaRPr lang="en-US" sz="5400" dirty="0">
              <a:highlight>
                <a:srgbClr val="C0CAFC"/>
              </a:highlight>
            </a:endParaRPr>
          </a:p>
        </p:txBody>
      </p:sp>
      <p:sp>
        <p:nvSpPr>
          <p:cNvPr id="90" name="Google Shape;90;p15"/>
          <p:cNvSpPr txBox="1">
            <a:spLocks noGrp="1"/>
          </p:cNvSpPr>
          <p:nvPr>
            <p:ph type="subTitle" idx="1"/>
          </p:nvPr>
        </p:nvSpPr>
        <p:spPr>
          <a:xfrm>
            <a:off x="1351100" y="3324001"/>
            <a:ext cx="58326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What does it look like to be successful during a pandemic? </a:t>
            </a:r>
            <a:endParaRPr dirty="0"/>
          </a:p>
        </p:txBody>
      </p:sp>
      <p:sp>
        <p:nvSpPr>
          <p:cNvPr id="91" name="Google Shape;91;p15"/>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832283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1351100" y="771900"/>
            <a:ext cx="632525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Activity 2.</a:t>
            </a:r>
            <a:endParaRPr dirty="0"/>
          </a:p>
          <a:p>
            <a:pPr marL="0" lvl="0" indent="0" algn="l" rtl="0">
              <a:spcBef>
                <a:spcPts val="0"/>
              </a:spcBef>
              <a:spcAft>
                <a:spcPts val="0"/>
              </a:spcAft>
              <a:buNone/>
            </a:pPr>
            <a:r>
              <a:rPr lang="en" dirty="0" smtClean="0"/>
              <a:t>Good and bad workdays</a:t>
            </a:r>
            <a:endParaRPr dirty="0"/>
          </a:p>
        </p:txBody>
      </p:sp>
      <p:sp>
        <p:nvSpPr>
          <p:cNvPr id="90" name="Google Shape;90;p15"/>
          <p:cNvSpPr txBox="1">
            <a:spLocks noGrp="1"/>
          </p:cNvSpPr>
          <p:nvPr>
            <p:ph type="subTitle" idx="1"/>
          </p:nvPr>
        </p:nvSpPr>
        <p:spPr>
          <a:xfrm>
            <a:off x="1351100" y="3324001"/>
            <a:ext cx="58326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What does a good and bad day look like for you? </a:t>
            </a:r>
            <a:endParaRPr dirty="0"/>
          </a:p>
        </p:txBody>
      </p:sp>
      <p:sp>
        <p:nvSpPr>
          <p:cNvPr id="91" name="Google Shape;91;p15"/>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2258048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body" idx="1"/>
          </p:nvPr>
        </p:nvSpPr>
        <p:spPr>
          <a:xfrm>
            <a:off x="3604900" y="274320"/>
            <a:ext cx="2466600" cy="4650930"/>
          </a:xfrm>
          <a:prstGeom prst="rect">
            <a:avLst/>
          </a:prstGeom>
          <a:ln>
            <a:solidFill>
              <a:schemeClr val="accent1"/>
            </a:solidFill>
          </a:ln>
        </p:spPr>
        <p:txBody>
          <a:bodyPr spcFirstLastPara="1" wrap="square" lIns="91425" tIns="91425" rIns="91425" bIns="91425" anchor="t" anchorCtr="0">
            <a:noAutofit/>
          </a:bodyPr>
          <a:lstStyle/>
          <a:p>
            <a:pPr marL="0" lvl="0" indent="0" algn="l" rtl="0">
              <a:spcBef>
                <a:spcPts val="600"/>
              </a:spcBef>
              <a:spcAft>
                <a:spcPts val="0"/>
              </a:spcAft>
              <a:buNone/>
            </a:pPr>
            <a:r>
              <a:rPr lang="en-SG" b="1" dirty="0" smtClean="0">
                <a:solidFill>
                  <a:schemeClr val="tx1"/>
                </a:solidFill>
              </a:rPr>
              <a:t>A good day</a:t>
            </a:r>
            <a:endParaRPr b="1" dirty="0">
              <a:solidFill>
                <a:schemeClr val="tx1"/>
              </a:solidFill>
            </a:endParaRPr>
          </a:p>
          <a:p>
            <a:pPr marL="285750" indent="-285750">
              <a:buFontTx/>
              <a:buChar char="-"/>
            </a:pPr>
            <a:r>
              <a:rPr lang="en-US" dirty="0">
                <a:solidFill>
                  <a:schemeClr val="tx1"/>
                </a:solidFill>
              </a:rPr>
              <a:t>Started my workday by </a:t>
            </a:r>
            <a:r>
              <a:rPr lang="en-US" dirty="0" smtClean="0">
                <a:solidFill>
                  <a:schemeClr val="tx1"/>
                </a:solidFill>
              </a:rPr>
              <a:t>9.30am</a:t>
            </a:r>
            <a:endParaRPr lang="en" dirty="0" smtClean="0">
              <a:solidFill>
                <a:schemeClr val="tx1"/>
              </a:solidFill>
            </a:endParaRPr>
          </a:p>
          <a:p>
            <a:pPr marL="285750" lvl="0" indent="-285750" algn="l" rtl="0">
              <a:spcBef>
                <a:spcPts val="600"/>
              </a:spcBef>
              <a:spcAft>
                <a:spcPts val="0"/>
              </a:spcAft>
              <a:buFontTx/>
              <a:buChar char="-"/>
            </a:pPr>
            <a:r>
              <a:rPr lang="en" dirty="0" smtClean="0">
                <a:solidFill>
                  <a:schemeClr val="tx1"/>
                </a:solidFill>
              </a:rPr>
              <a:t>Completed a task I’d been putting off</a:t>
            </a:r>
          </a:p>
          <a:p>
            <a:pPr marL="285750" lvl="0" indent="-285750" algn="l" rtl="0">
              <a:spcBef>
                <a:spcPts val="600"/>
              </a:spcBef>
              <a:spcAft>
                <a:spcPts val="0"/>
              </a:spcAft>
              <a:buFontTx/>
              <a:buChar char="-"/>
            </a:pPr>
            <a:r>
              <a:rPr lang="en-SG" dirty="0" smtClean="0">
                <a:solidFill>
                  <a:schemeClr val="tx1"/>
                </a:solidFill>
              </a:rPr>
              <a:t>W</a:t>
            </a:r>
            <a:r>
              <a:rPr lang="en" dirty="0" smtClean="0">
                <a:solidFill>
                  <a:schemeClr val="tx1"/>
                </a:solidFill>
              </a:rPr>
              <a:t>orked consistently on something for x hours</a:t>
            </a:r>
          </a:p>
          <a:p>
            <a:pPr marL="285750" lvl="0" indent="-285750" algn="l" rtl="0">
              <a:spcBef>
                <a:spcPts val="600"/>
              </a:spcBef>
              <a:spcAft>
                <a:spcPts val="0"/>
              </a:spcAft>
              <a:buFontTx/>
              <a:buChar char="-"/>
            </a:pPr>
            <a:r>
              <a:rPr lang="en" dirty="0" smtClean="0">
                <a:solidFill>
                  <a:schemeClr val="tx1"/>
                </a:solidFill>
              </a:rPr>
              <a:t>Did some exercise</a:t>
            </a:r>
          </a:p>
          <a:p>
            <a:pPr marL="285750" lvl="0" indent="-285750" algn="l" rtl="0">
              <a:spcBef>
                <a:spcPts val="600"/>
              </a:spcBef>
              <a:spcAft>
                <a:spcPts val="0"/>
              </a:spcAft>
              <a:buFontTx/>
              <a:buChar char="-"/>
            </a:pPr>
            <a:r>
              <a:rPr lang="en-SG" dirty="0" smtClean="0">
                <a:solidFill>
                  <a:schemeClr val="tx1"/>
                </a:solidFill>
              </a:rPr>
              <a:t>H</a:t>
            </a:r>
            <a:r>
              <a:rPr lang="en" dirty="0" smtClean="0">
                <a:solidFill>
                  <a:schemeClr val="tx1"/>
                </a:solidFill>
              </a:rPr>
              <a:t>ad a proper dinner</a:t>
            </a:r>
          </a:p>
        </p:txBody>
      </p:sp>
      <p:sp>
        <p:nvSpPr>
          <p:cNvPr id="130" name="Google Shape;130;p19"/>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Examples of “good” and “bad” days</a:t>
            </a:r>
            <a:endParaRPr dirty="0"/>
          </a:p>
        </p:txBody>
      </p:sp>
      <p:sp>
        <p:nvSpPr>
          <p:cNvPr id="131" name="Google Shape;131;p19"/>
          <p:cNvSpPr txBox="1">
            <a:spLocks noGrp="1"/>
          </p:cNvSpPr>
          <p:nvPr>
            <p:ph type="body" idx="2"/>
          </p:nvPr>
        </p:nvSpPr>
        <p:spPr>
          <a:xfrm>
            <a:off x="6220100" y="274320"/>
            <a:ext cx="2466600" cy="4650930"/>
          </a:xfrm>
          <a:prstGeom prst="rect">
            <a:avLst/>
          </a:prstGeom>
          <a:noFill/>
          <a:ln>
            <a:solidFill>
              <a:schemeClr val="accent1"/>
            </a:solidFill>
          </a:ln>
        </p:spPr>
        <p:txBody>
          <a:bodyPr spcFirstLastPara="1" wrap="square" lIns="91425" tIns="91425" rIns="91425" bIns="91425" anchor="t" anchorCtr="0">
            <a:noAutofit/>
          </a:bodyPr>
          <a:lstStyle/>
          <a:p>
            <a:pPr marL="0" indent="0">
              <a:buNone/>
            </a:pPr>
            <a:r>
              <a:rPr lang="en" b="1" dirty="0">
                <a:solidFill>
                  <a:schemeClr val="tx1"/>
                </a:solidFill>
              </a:rPr>
              <a:t>A bad day</a:t>
            </a:r>
            <a:endParaRPr b="1" dirty="0">
              <a:solidFill>
                <a:schemeClr val="tx1"/>
              </a:solidFill>
            </a:endParaRPr>
          </a:p>
          <a:p>
            <a:pPr marL="285750" indent="-285750">
              <a:buFontTx/>
              <a:buChar char="-"/>
            </a:pPr>
            <a:r>
              <a:rPr lang="en" dirty="0" smtClean="0">
                <a:solidFill>
                  <a:schemeClr val="tx1"/>
                </a:solidFill>
              </a:rPr>
              <a:t>Spent </a:t>
            </a:r>
            <a:r>
              <a:rPr lang="en" dirty="0">
                <a:solidFill>
                  <a:schemeClr val="tx1"/>
                </a:solidFill>
              </a:rPr>
              <a:t>too much time on unimportant </a:t>
            </a:r>
            <a:r>
              <a:rPr lang="en" dirty="0" smtClean="0">
                <a:solidFill>
                  <a:schemeClr val="tx1"/>
                </a:solidFill>
              </a:rPr>
              <a:t>tasks</a:t>
            </a:r>
          </a:p>
          <a:p>
            <a:pPr marL="285750" indent="-285750">
              <a:buFontTx/>
              <a:buChar char="-"/>
            </a:pPr>
            <a:r>
              <a:rPr lang="en-SG" dirty="0" smtClean="0">
                <a:solidFill>
                  <a:schemeClr val="tx1"/>
                </a:solidFill>
              </a:rPr>
              <a:t>P</a:t>
            </a:r>
            <a:r>
              <a:rPr lang="en" dirty="0">
                <a:solidFill>
                  <a:schemeClr val="tx1"/>
                </a:solidFill>
              </a:rPr>
              <a:t>ut something </a:t>
            </a:r>
            <a:r>
              <a:rPr lang="en" dirty="0" smtClean="0">
                <a:solidFill>
                  <a:schemeClr val="tx1"/>
                </a:solidFill>
              </a:rPr>
              <a:t>off</a:t>
            </a:r>
          </a:p>
          <a:p>
            <a:pPr marL="285750" indent="-285750">
              <a:buFontTx/>
              <a:buChar char="-"/>
            </a:pPr>
            <a:r>
              <a:rPr lang="en" dirty="0" smtClean="0">
                <a:solidFill>
                  <a:schemeClr val="tx1"/>
                </a:solidFill>
              </a:rPr>
              <a:t>Struggled </a:t>
            </a:r>
            <a:r>
              <a:rPr lang="en" dirty="0">
                <a:solidFill>
                  <a:schemeClr val="tx1"/>
                </a:solidFill>
              </a:rPr>
              <a:t>to </a:t>
            </a:r>
            <a:r>
              <a:rPr lang="en" dirty="0" smtClean="0">
                <a:solidFill>
                  <a:schemeClr val="tx1"/>
                </a:solidFill>
              </a:rPr>
              <a:t>focus</a:t>
            </a:r>
          </a:p>
          <a:p>
            <a:pPr marL="285750" indent="-285750">
              <a:buFontTx/>
              <a:buChar char="-"/>
            </a:pPr>
            <a:r>
              <a:rPr lang="en" dirty="0" smtClean="0">
                <a:solidFill>
                  <a:schemeClr val="tx1"/>
                </a:solidFill>
              </a:rPr>
              <a:t>Went</a:t>
            </a:r>
            <a:r>
              <a:rPr lang="en-SG" dirty="0" smtClean="0">
                <a:solidFill>
                  <a:schemeClr val="tx1"/>
                </a:solidFill>
              </a:rPr>
              <a:t> </a:t>
            </a:r>
            <a:r>
              <a:rPr lang="en-SG" dirty="0">
                <a:solidFill>
                  <a:schemeClr val="tx1"/>
                </a:solidFill>
              </a:rPr>
              <a:t>to bed with a messy kitchen</a:t>
            </a:r>
            <a:endParaRPr dirty="0">
              <a:solidFill>
                <a:schemeClr val="tx1"/>
              </a:solidFill>
            </a:endParaRPr>
          </a:p>
        </p:txBody>
      </p:sp>
      <p:sp>
        <p:nvSpPr>
          <p:cNvPr id="132" name="Google Shape;132;p19"/>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lorizel template">
  <a:themeElements>
    <a:clrScheme name="Custom 347">
      <a:dk1>
        <a:srgbClr val="000000"/>
      </a:dk1>
      <a:lt1>
        <a:srgbClr val="FFFFFF"/>
      </a:lt1>
      <a:dk2>
        <a:srgbClr val="6A708D"/>
      </a:dk2>
      <a:lt2>
        <a:srgbClr val="DEE1EC"/>
      </a:lt2>
      <a:accent1>
        <a:srgbClr val="C0CAFC"/>
      </a:accent1>
      <a:accent2>
        <a:srgbClr val="8798EE"/>
      </a:accent2>
      <a:accent3>
        <a:srgbClr val="AFCFEC"/>
      </a:accent3>
      <a:accent4>
        <a:srgbClr val="6DB4F5"/>
      </a:accent4>
      <a:accent5>
        <a:srgbClr val="BDECE5"/>
      </a:accent5>
      <a:accent6>
        <a:srgbClr val="58D8C5"/>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54643</TotalTime>
  <Words>1762</Words>
  <Application>Microsoft Office PowerPoint</Application>
  <PresentationFormat>On-screen Show (16:9)</PresentationFormat>
  <Paragraphs>205</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Abril Fatface</vt:lpstr>
      <vt:lpstr>Raleway</vt:lpstr>
      <vt:lpstr>Florizel template</vt:lpstr>
      <vt:lpstr>Goal-setting and time management while working from home</vt:lpstr>
      <vt:lpstr>Hello!</vt:lpstr>
      <vt:lpstr>Purpose of this workshop</vt:lpstr>
      <vt:lpstr>PowerPoint Presentation</vt:lpstr>
      <vt:lpstr>Activity 1. Icebreaker</vt:lpstr>
      <vt:lpstr>My examples</vt:lpstr>
      <vt:lpstr>OUR PLANS VS OUR REALITY</vt:lpstr>
      <vt:lpstr>Activity 2. Good and bad workdays</vt:lpstr>
      <vt:lpstr>Examples of “good” and “bad” days</vt:lpstr>
      <vt:lpstr>Activity 3. Identifying the roadblock</vt:lpstr>
      <vt:lpstr>Examples of roadblocks</vt:lpstr>
      <vt:lpstr>Some questions to consider</vt:lpstr>
      <vt:lpstr>Activity 4. Taking action</vt:lpstr>
      <vt:lpstr>TESTED TIPS, TRICKS AND IDEAS </vt:lpstr>
      <vt:lpstr>Making a schedule or list</vt:lpstr>
      <vt:lpstr>Making a schedule</vt:lpstr>
      <vt:lpstr>Asana or Trello </vt:lpstr>
      <vt:lpstr>PowerPoint Presentation</vt:lpstr>
      <vt:lpstr>PowerPoint Presentation</vt:lpstr>
      <vt:lpstr>The to-don’t list</vt:lpstr>
      <vt:lpstr>The urgent vs important matrix</vt:lpstr>
      <vt:lpstr>Pomodoro technique</vt:lpstr>
      <vt:lpstr>Pomodoro technique</vt:lpstr>
      <vt:lpstr>Take time off to rest! </vt:lpstr>
      <vt:lpstr>Take time off to rest! </vt:lpstr>
      <vt:lpstr>Find out your “tendency”</vt:lpstr>
      <vt:lpstr>Find out your “tendency”</vt:lpstr>
      <vt:lpstr>Upholder</vt:lpstr>
      <vt:lpstr>Obliger</vt:lpstr>
      <vt:lpstr>Questioner</vt:lpstr>
      <vt:lpstr>Rebel</vt:lpstr>
      <vt:lpstr>Talking with others</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WFH work for you</dc:title>
  <dc:creator>Louise Renwick</dc:creator>
  <cp:lastModifiedBy>Louise Renwick</cp:lastModifiedBy>
  <cp:revision>80</cp:revision>
  <dcterms:modified xsi:type="dcterms:W3CDTF">2020-10-09T04:51:45Z</dcterms:modified>
</cp:coreProperties>
</file>