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91" autoAdjust="0"/>
    <p:restoredTop sz="99470" autoAdjust="0"/>
  </p:normalViewPr>
  <p:slideViewPr>
    <p:cSldViewPr>
      <p:cViewPr>
        <p:scale>
          <a:sx n="50" d="100"/>
          <a:sy n="50" d="100"/>
        </p:scale>
        <p:origin x="-2000" y="-4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B3D72A28-6E37-47CE-99F3-5D79F25CC39C}" type="datetimeFigureOut">
              <a:rPr lang="en-AU"/>
              <a:pPr>
                <a:defRPr/>
              </a:pPr>
              <a:t>14/03/2021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13122FFE-DB63-40EA-9FEE-44EB1B5B8D88}"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4CC3E465-A95D-4597-BBF9-26C754D96299}" type="datetimeFigureOut">
              <a:rPr lang="en-AU"/>
              <a:pPr>
                <a:defRPr/>
              </a:pPr>
              <a:t>14/03/2021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F38779D-A852-4C26-A0A1-5A3CB14F59E7}"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58003BD2-B302-4065-8E99-2355CEE672DB}" type="datetimeFigureOut">
              <a:rPr lang="en-AU"/>
              <a:pPr>
                <a:defRPr/>
              </a:pPr>
              <a:t>14/03/2021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3480572-E297-4EBD-8255-898ED9D02C35}"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2A98839-D685-4C73-B910-02BFDA2B749B}" type="datetimeFigureOut">
              <a:rPr lang="en-AU"/>
              <a:pPr>
                <a:defRPr/>
              </a:pPr>
              <a:t>14/03/2021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BC70D9A4-4E52-4AD1-8EB0-900F6A90443A}"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AAF60F-EB10-457D-92B9-86DC9D79DCD7}" type="datetimeFigureOut">
              <a:rPr lang="en-AU"/>
              <a:pPr>
                <a:defRPr/>
              </a:pPr>
              <a:t>14/03/2021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B37A5679-EA2C-46D6-B854-408EE1EA3809}"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C2BBE288-3AA6-4EA2-A97C-C0F2E9166CED}" type="datetimeFigureOut">
              <a:rPr lang="en-AU"/>
              <a:pPr>
                <a:defRPr/>
              </a:pPr>
              <a:t>14/03/2021</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12E55B0D-09C6-459E-B8A3-607027447B8C}"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78B3E126-A795-4B39-92C1-A890E8F0A63A}" type="datetimeFigureOut">
              <a:rPr lang="en-AU"/>
              <a:pPr>
                <a:defRPr/>
              </a:pPr>
              <a:t>14/03/2021</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7F1D323D-0B25-479C-8BF4-EDBB52B1E853}"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C1E74AFA-2ED2-41BB-AB23-C492E8D3F56A}" type="datetimeFigureOut">
              <a:rPr lang="en-AU"/>
              <a:pPr>
                <a:defRPr/>
              </a:pPr>
              <a:t>14/03/2021</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0671606E-9F33-4538-9D7A-C71704F4E7A0}"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F74AA1-C955-4B09-854E-3E4A6094309B}" type="datetimeFigureOut">
              <a:rPr lang="en-AU"/>
              <a:pPr>
                <a:defRPr/>
              </a:pPr>
              <a:t>14/03/2021</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857BD877-F750-48E0-B45A-8BA024CAC844}"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545C4F-B111-4FA9-A6D6-9A3BB3272E45}" type="datetimeFigureOut">
              <a:rPr lang="en-AU"/>
              <a:pPr>
                <a:defRPr/>
              </a:pPr>
              <a:t>14/03/2021</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6A10060D-2F21-47EB-BC31-98104C39A172}"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831E00-63A6-41AF-880F-91E4C617D98D}" type="datetimeFigureOut">
              <a:rPr lang="en-AU"/>
              <a:pPr>
                <a:defRPr/>
              </a:pPr>
              <a:t>14/03/2021</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616C7D24-C3F6-4886-8F39-AFA0FA232809}"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776A25-9BB3-4F0F-AC34-3943AB32122F}" type="datetimeFigureOut">
              <a:rPr lang="en-AU"/>
              <a:pPr>
                <a:defRPr/>
              </a:pPr>
              <a:t>14/03/2021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AAB79E4-85D4-4C2B-995D-78D62893DB18}"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title"/>
          </p:nvPr>
        </p:nvSpPr>
        <p:spPr>
          <a:xfrm>
            <a:off x="152400" y="122238"/>
            <a:ext cx="8839200" cy="258762"/>
          </a:xfrm>
        </p:spPr>
        <p:txBody>
          <a:bodyPr/>
          <a:lstStyle/>
          <a:p>
            <a:pPr algn="l"/>
            <a:r>
              <a:rPr lang="en-US" sz="2000" dirty="0" smtClean="0"/>
              <a:t>Business Model Canvas - </a:t>
            </a:r>
            <a:endParaRPr lang="en-AU"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331933"/>
              </p:ext>
            </p:extLst>
          </p:nvPr>
        </p:nvGraphicFramePr>
        <p:xfrm>
          <a:off x="228600" y="457200"/>
          <a:ext cx="8839200" cy="6218582"/>
        </p:xfrm>
        <a:graphic>
          <a:graphicData uri="http://schemas.openxmlformats.org/drawingml/2006/table">
            <a:tbl>
              <a:tblPr>
                <a:tableStyleId>{616DA210-FB5B-4158-B5E0-FEB733F419BA}</a:tableStyleId>
              </a:tblPr>
              <a:tblGrid>
                <a:gridCol w="1767840">
                  <a:extLst>
                    <a:ext uri="{9D8B030D-6E8A-4147-A177-3AD203B41FA5}">
                      <a16:colId xmlns:a16="http://schemas.microsoft.com/office/drawing/2014/main" xmlns="" val="20000"/>
                    </a:ext>
                  </a:extLst>
                </a:gridCol>
                <a:gridCol w="1767840">
                  <a:extLst>
                    <a:ext uri="{9D8B030D-6E8A-4147-A177-3AD203B41FA5}">
                      <a16:colId xmlns:a16="http://schemas.microsoft.com/office/drawing/2014/main" xmlns="" val="20001"/>
                    </a:ext>
                  </a:extLst>
                </a:gridCol>
                <a:gridCol w="883920">
                  <a:extLst>
                    <a:ext uri="{9D8B030D-6E8A-4147-A177-3AD203B41FA5}">
                      <a16:colId xmlns:a16="http://schemas.microsoft.com/office/drawing/2014/main" xmlns="" val="20002"/>
                    </a:ext>
                  </a:extLst>
                </a:gridCol>
                <a:gridCol w="883920">
                  <a:extLst>
                    <a:ext uri="{9D8B030D-6E8A-4147-A177-3AD203B41FA5}">
                      <a16:colId xmlns:a16="http://schemas.microsoft.com/office/drawing/2014/main" xmlns="" val="20003"/>
                    </a:ext>
                  </a:extLst>
                </a:gridCol>
                <a:gridCol w="1767840">
                  <a:extLst>
                    <a:ext uri="{9D8B030D-6E8A-4147-A177-3AD203B41FA5}">
                      <a16:colId xmlns:a16="http://schemas.microsoft.com/office/drawing/2014/main" xmlns="" val="20004"/>
                    </a:ext>
                  </a:extLst>
                </a:gridCol>
                <a:gridCol w="1767840">
                  <a:extLst>
                    <a:ext uri="{9D8B030D-6E8A-4147-A177-3AD203B41FA5}">
                      <a16:colId xmlns:a16="http://schemas.microsoft.com/office/drawing/2014/main" xmlns="" val="20005"/>
                    </a:ext>
                  </a:extLst>
                </a:gridCol>
              </a:tblGrid>
              <a:tr h="2041497">
                <a:tc rowSpan="2">
                  <a:txBody>
                    <a:bodyPr/>
                    <a:lstStyle/>
                    <a:p>
                      <a:r>
                        <a:rPr lang="en-AU" sz="1050" b="1" dirty="0" smtClean="0"/>
                        <a:t>           Key</a:t>
                      </a:r>
                      <a:r>
                        <a:rPr lang="en-AU" sz="1050" b="1" baseline="0" dirty="0" smtClean="0"/>
                        <a:t> Partners</a:t>
                      </a:r>
                      <a:endParaRPr lang="en-AU" sz="100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r>
                        <a:rPr lang="en-SG" sz="1000" dirty="0" smtClean="0"/>
                        <a:t>Who are our Key Partners? Who are our key suppliers? Which Key Resources are we acquiring from partners? Which Key Activities do partners perform?</a:t>
                      </a:r>
                    </a:p>
                    <a:p>
                      <a:endParaRPr lang="en-SG" sz="1000" b="0" dirty="0" smtClean="0">
                        <a:latin typeface="Comic Sans MS" pitchFamily="66" charset="0"/>
                      </a:endParaRPr>
                    </a:p>
                    <a:p>
                      <a:endParaRPr lang="en-SG" sz="1000" b="0" dirty="0" smtClean="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AU" sz="1050" b="1" dirty="0" smtClean="0"/>
                        <a:t>        Key Activities</a:t>
                      </a:r>
                      <a:endParaRPr lang="en-AU" sz="100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r>
                        <a:rPr lang="en-SG" sz="1000" dirty="0" smtClean="0"/>
                        <a:t>What Key Activities do our Value Propositions require? Our Distribution Channels? Customer Relationships? Revenue streams?</a:t>
                      </a:r>
                    </a:p>
                    <a:p>
                      <a:endParaRPr lang="en-SG" sz="1000" b="0" baseline="0" dirty="0" smtClean="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50" b="1" dirty="0" smtClean="0"/>
                        <a:t>          Value Propositions</a:t>
                      </a:r>
                      <a:endParaRPr kumimoji="0" lang="en-AU" sz="10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dirty="0" smtClean="0"/>
                        <a:t>What value do we deliver to the customer? Which one of our customer’s problems are we helping to solve? What bundles of products and services are we offering to each Customer Segment? Which customer needs are we satisfying?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hMerge="1">
                  <a:txBody>
                    <a:bodyPr/>
                    <a:lstStyle/>
                    <a:p>
                      <a:endParaRPr lang="en-AU" dirty="0"/>
                    </a:p>
                  </a:txBody>
                  <a:tcPr/>
                </a:tc>
                <a:tc>
                  <a:txBody>
                    <a:bodyPr/>
                    <a:lstStyle/>
                    <a:p>
                      <a:r>
                        <a:rPr lang="en-AU" sz="1050" b="1" dirty="0" smtClean="0"/>
                        <a:t>         Customer </a:t>
                      </a:r>
                    </a:p>
                    <a:p>
                      <a:r>
                        <a:rPr lang="en-AU" sz="1050" b="1" dirty="0" smtClean="0"/>
                        <a:t>         Relationships</a:t>
                      </a:r>
                      <a:endParaRPr lang="en-AU" sz="1000" b="0" baseline="0" dirty="0" smtClean="0">
                        <a:latin typeface="Comic Sans MS" pitchFamily="66" charset="0"/>
                      </a:endParaRPr>
                    </a:p>
                    <a:p>
                      <a:endParaRPr lang="en-AU" sz="1000" b="0" baseline="0" dirty="0" smtClean="0">
                        <a:latin typeface="Comic Sans MS" pitchFamily="66" charset="0"/>
                      </a:endParaRPr>
                    </a:p>
                    <a:p>
                      <a:r>
                        <a:rPr lang="en-SG" sz="1000" dirty="0" smtClean="0"/>
                        <a:t>What type of relationship does each of our Customer Segments expect us to establish and maintain with them? Which ones have we established? How are they integrated with the rest of our business model? How costly are they?</a:t>
                      </a:r>
                      <a:endParaRPr lang="en-AU" sz="1000" b="0" baseline="0" dirty="0" smtClean="0">
                        <a:latin typeface="Comic Sans MS" pitchFamily="66" charset="0"/>
                      </a:endParaRPr>
                    </a:p>
                    <a:p>
                      <a:endParaRPr lang="en-AU" sz="10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r>
                        <a:rPr lang="en-AU" sz="1050" b="1" dirty="0" smtClean="0"/>
                        <a:t>      Customer Segments</a:t>
                      </a:r>
                      <a:endParaRPr lang="en-AU" sz="105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r>
                        <a:rPr lang="en-SG" sz="1000" dirty="0" smtClean="0"/>
                        <a:t>For whom are we creating value? Who are our most important customer?</a:t>
                      </a:r>
                      <a:endParaRPr lang="en-AU" sz="1000" b="0" baseline="0" dirty="0" smtClean="0">
                        <a:latin typeface="Comic Sans MS" pitchFamily="66" charset="0"/>
                      </a:endParaRPr>
                    </a:p>
                    <a:p>
                      <a:endParaRPr lang="en-AU" sz="1000" b="0" dirty="0" smtClean="0">
                        <a:latin typeface="Comic Sans MS" pitchFamily="66" charset="0"/>
                      </a:endParaRPr>
                    </a:p>
                    <a:p>
                      <a:endParaRPr lang="en-AU" sz="1000" b="0" dirty="0" smtClean="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027977">
                <a:tc vMerge="1">
                  <a:txBody>
                    <a:bodyPr/>
                    <a:lstStyle/>
                    <a:p>
                      <a:endParaRPr lang="en-AU"/>
                    </a:p>
                  </a:txBody>
                  <a:tcPr/>
                </a:tc>
                <a:tc>
                  <a:txBody>
                    <a:bodyPr/>
                    <a:lstStyle/>
                    <a:p>
                      <a:r>
                        <a:rPr lang="en-AU" sz="1050" b="1" dirty="0" smtClean="0"/>
                        <a:t>             Key Resources</a:t>
                      </a:r>
                      <a:endParaRPr lang="en-AU" sz="100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endParaRPr lang="en-AU" sz="1000" b="0" dirty="0" smtClean="0">
                        <a:latin typeface="Comic Sans MS" pitchFamily="66" charset="0"/>
                      </a:endParaRPr>
                    </a:p>
                    <a:p>
                      <a:r>
                        <a:rPr lang="en-SG" sz="1000" dirty="0" smtClean="0"/>
                        <a:t>What Key Resources do our Value Propositions require? Our Distribution Channels? Customer Relationships? Revenue Streams?</a:t>
                      </a:r>
                      <a:endParaRPr lang="en-AU" sz="10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vMerge="1">
                  <a:txBody>
                    <a:bodyPr/>
                    <a:lstStyle/>
                    <a:p>
                      <a:endParaRPr lang="en-AU"/>
                    </a:p>
                  </a:txBody>
                  <a:tcPr/>
                </a:tc>
                <a:tc hMerge="1" vMerge="1">
                  <a:txBody>
                    <a:bodyPr/>
                    <a:lstStyle/>
                    <a:p>
                      <a:endParaRPr lang="en-AU" dirty="0"/>
                    </a:p>
                  </a:txBody>
                  <a:tcPr/>
                </a:tc>
                <a:tc>
                  <a:txBody>
                    <a:bodyPr/>
                    <a:lstStyle/>
                    <a:p>
                      <a:r>
                        <a:rPr lang="en-AU" sz="1050" b="1" dirty="0" smtClean="0"/>
                        <a:t>             Channels</a:t>
                      </a:r>
                      <a:endParaRPr lang="en-AU" sz="1050" b="0" baseline="0" dirty="0" smtClean="0">
                        <a:latin typeface="Comic Sans MS" pitchFamily="66" charset="0"/>
                      </a:endParaRPr>
                    </a:p>
                    <a:p>
                      <a:endParaRPr lang="en-AU" sz="1000" b="0" baseline="0" dirty="0" smtClean="0">
                        <a:latin typeface="Comic Sans MS" pitchFamily="66" charset="0"/>
                      </a:endParaRPr>
                    </a:p>
                    <a:p>
                      <a:endParaRPr lang="en-AU" sz="1000" b="0" baseline="0" dirty="0" smtClean="0">
                        <a:latin typeface="Comic Sans MS" pitchFamily="66" charset="0"/>
                      </a:endParaRPr>
                    </a:p>
                    <a:p>
                      <a:r>
                        <a:rPr lang="en-SG" sz="1000" dirty="0" smtClean="0"/>
                        <a:t>Through which Channels do our Customer Segments want to be reached? How are we reaching them now? How are our Channels integrated? Which ones work best? Which ones are most cost-efficient? How are we integrating them with customer routines?</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n-AU"/>
                    </a:p>
                  </a:txBody>
                  <a:tcPr/>
                </a:tc>
                <a:extLst>
                  <a:ext uri="{0D108BD9-81ED-4DB2-BD59-A6C34878D82A}">
                    <a16:rowId xmlns:a16="http://schemas.microsoft.com/office/drawing/2014/main" xmlns="" val="10001"/>
                  </a:ext>
                </a:extLst>
              </a:tr>
              <a:tr h="1216786">
                <a:tc gridSpan="3">
                  <a:txBody>
                    <a:bodyPr/>
                    <a:lstStyle/>
                    <a:p>
                      <a:r>
                        <a:rPr lang="en-AU" sz="1050" b="1" dirty="0" smtClean="0"/>
                        <a:t>              Cost Structure</a:t>
                      </a:r>
                      <a:endParaRPr lang="en-AU" sz="1050" b="0" baseline="0" dirty="0" smtClean="0">
                        <a:latin typeface="Comic Sans MS" pitchFamily="66" charset="0"/>
                      </a:endParaRPr>
                    </a:p>
                    <a:p>
                      <a:endParaRPr lang="en-AU" sz="1050" b="0" baseline="0" dirty="0" smtClean="0">
                        <a:latin typeface="Comic Sans MS" pitchFamily="66" charset="0"/>
                      </a:endParaRPr>
                    </a:p>
                    <a:p>
                      <a:endParaRPr lang="en-AU" sz="1050" b="0" baseline="0" dirty="0" smtClean="0">
                        <a:latin typeface="Comic Sans MS" pitchFamily="66" charset="0"/>
                      </a:endParaRPr>
                    </a:p>
                    <a:p>
                      <a:r>
                        <a:rPr lang="en-SG" sz="1050" dirty="0" smtClean="0"/>
                        <a:t>What are the most important costs inherent in our business model? Which Key Resources are most expensive? Which Key Activities are most expensive</a:t>
                      </a:r>
                      <a:r>
                        <a:rPr lang="en-SG" sz="1050" dirty="0" smtClean="0"/>
                        <a:t>?</a:t>
                      </a:r>
                      <a:endParaRPr lang="en-SG" sz="1050" dirty="0" smtClean="0"/>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tc gridSpan="3">
                  <a:txBody>
                    <a:bodyPr/>
                    <a:lstStyle/>
                    <a:p>
                      <a:r>
                        <a:rPr lang="en-AU" sz="1050" b="1" dirty="0" smtClean="0"/>
                        <a:t>           Revenue Streams</a:t>
                      </a:r>
                      <a:endParaRPr lang="en-AU" sz="1050" b="0" baseline="0" dirty="0" smtClean="0">
                        <a:latin typeface="Comic Sans MS" pitchFamily="66" charset="0"/>
                      </a:endParaRPr>
                    </a:p>
                    <a:p>
                      <a:endParaRPr lang="en-AU" sz="1050" b="0" baseline="0" dirty="0" smtClean="0">
                        <a:latin typeface="Comic Sans MS" pitchFamily="66" charset="0"/>
                      </a:endParaRPr>
                    </a:p>
                    <a:p>
                      <a:endParaRPr lang="en-AU" sz="1050" b="0" baseline="0" dirty="0" smtClean="0">
                        <a:latin typeface="Comic Sans MS" pitchFamily="66" charset="0"/>
                      </a:endParaRPr>
                    </a:p>
                    <a:p>
                      <a:r>
                        <a:rPr lang="en-SG" sz="1050" dirty="0" smtClean="0"/>
                        <a:t>For what value are our customers really willing to pay? For what do they currently pay? How are they currently paying? How would they prefer to pay? How much does each Revenue Stream contribute to overall revenues?</a:t>
                      </a:r>
                      <a:endParaRPr lang="en-AU" sz="1050" b="0" baseline="0" dirty="0" smtClean="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extLst>
                  <a:ext uri="{0D108BD9-81ED-4DB2-BD59-A6C34878D82A}">
                    <a16:rowId xmlns:a16="http://schemas.microsoft.com/office/drawing/2014/main" xmlns="" val="10002"/>
                  </a:ext>
                </a:extLst>
              </a:tr>
              <a:tr h="710181">
                <a:tc gridSpan="3">
                  <a:txBody>
                    <a:bodyPr/>
                    <a:lstStyle/>
                    <a:p>
                      <a:r>
                        <a:rPr lang="en-AU" sz="1050" b="1" dirty="0" smtClean="0"/>
                        <a:t>       Social &amp; Environmental</a:t>
                      </a:r>
                      <a:r>
                        <a:rPr lang="en-AU" sz="1050" b="1" baseline="0" dirty="0" smtClean="0"/>
                        <a:t> Cost</a:t>
                      </a:r>
                      <a:endParaRPr lang="en-AU" sz="1050" b="0" baseline="0" dirty="0" smtClean="0">
                        <a:latin typeface="Comic Sans MS" pitchFamily="66" charset="0"/>
                      </a:endParaRPr>
                    </a:p>
                    <a:p>
                      <a:r>
                        <a:rPr lang="en-AU" sz="1000" b="0" baseline="0" dirty="0" smtClean="0">
                          <a:latin typeface="Comic Sans MS" pitchFamily="66" charset="0"/>
                        </a:rPr>
                        <a:t>          </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tc gridSpan="3">
                  <a:txBody>
                    <a:bodyPr/>
                    <a:lstStyle/>
                    <a:p>
                      <a:r>
                        <a:rPr lang="en-AU" sz="1050" b="1" dirty="0" smtClean="0"/>
                        <a:t>            Social &amp; Environmental</a:t>
                      </a:r>
                      <a:r>
                        <a:rPr lang="en-AU" sz="1050" b="1" baseline="0" dirty="0" smtClean="0"/>
                        <a:t> Benefit</a:t>
                      </a:r>
                      <a:endParaRPr lang="en-AU" sz="1050" b="0" baseline="0" dirty="0" smtClean="0">
                        <a:latin typeface="Comic Sans MS" pitchFamily="66" charset="0"/>
                      </a:endParaRPr>
                    </a:p>
                    <a:p>
                      <a:r>
                        <a:rPr lang="en-AU" sz="1000" b="0" baseline="0" dirty="0" smtClean="0">
                          <a:latin typeface="Comic Sans MS" pitchFamily="66" charset="0"/>
                        </a:rPr>
                        <a:t>          </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tr>
              <a:tr h="175758">
                <a:tc gridSpan="6">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AU" sz="500" dirty="0" smtClean="0"/>
                    </a:p>
                  </a:txBody>
                  <a:tcPr marL="82296" marR="82296">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AU" sz="1050" dirty="0"/>
                    </a:p>
                  </a:txBody>
                  <a:tcPr/>
                </a:tc>
                <a:tc hMerge="1">
                  <a:txBody>
                    <a:bodyPr/>
                    <a:lstStyle/>
                    <a:p>
                      <a:endParaRPr lang="en-AU" sz="1050" dirty="0"/>
                    </a:p>
                  </a:txBody>
                  <a:tcPr/>
                </a:tc>
                <a:tc hMerge="1">
                  <a:txBody>
                    <a:bodyPr/>
                    <a:lstStyle/>
                    <a:p>
                      <a:endParaRPr lang="en-AU" sz="1050" dirty="0"/>
                    </a:p>
                  </a:txBody>
                  <a:tcPr/>
                </a:tc>
                <a:tc hMerge="1">
                  <a:txBody>
                    <a:bodyPr/>
                    <a:lstStyle/>
                    <a:p>
                      <a:endParaRPr lang="en-AU" sz="1050" dirty="0"/>
                    </a:p>
                  </a:txBody>
                  <a:tcPr/>
                </a:tc>
                <a:tc hMerge="1">
                  <a:txBody>
                    <a:bodyPr/>
                    <a:lstStyle/>
                    <a:p>
                      <a:endParaRPr lang="en-AU" sz="1050" dirty="0"/>
                    </a:p>
                  </a:txBody>
                  <a:tcPr/>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3"/>
          <p:cNvPicPr>
            <a:picLocks noChangeAspect="1"/>
          </p:cNvPicPr>
          <p:nvPr/>
        </p:nvPicPr>
        <p:blipFill>
          <a:blip r:embed="rId2" cstate="print"/>
          <a:srcRect/>
          <a:stretch>
            <a:fillRect/>
          </a:stretch>
        </p:blipFill>
        <p:spPr bwMode="auto">
          <a:xfrm>
            <a:off x="7191375" y="469900"/>
            <a:ext cx="561975" cy="673100"/>
          </a:xfrm>
          <a:prstGeom prst="rect">
            <a:avLst/>
          </a:prstGeom>
          <a:noFill/>
          <a:ln w="9525">
            <a:noFill/>
            <a:miter lim="800000"/>
            <a:headEnd/>
            <a:tailEnd/>
          </a:ln>
        </p:spPr>
      </p:pic>
      <p:pic>
        <p:nvPicPr>
          <p:cNvPr id="16" name="Picture 14"/>
          <p:cNvPicPr>
            <a:picLocks noChangeAspect="1"/>
          </p:cNvPicPr>
          <p:nvPr/>
        </p:nvPicPr>
        <p:blipFill>
          <a:blip r:embed="rId3" cstate="print"/>
          <a:srcRect/>
          <a:stretch>
            <a:fillRect/>
          </a:stretch>
        </p:blipFill>
        <p:spPr bwMode="auto">
          <a:xfrm>
            <a:off x="3702050" y="412750"/>
            <a:ext cx="508000" cy="530225"/>
          </a:xfrm>
          <a:prstGeom prst="rect">
            <a:avLst/>
          </a:prstGeom>
          <a:noFill/>
          <a:ln w="9525">
            <a:noFill/>
            <a:miter lim="800000"/>
            <a:headEnd/>
            <a:tailEnd/>
          </a:ln>
        </p:spPr>
      </p:pic>
      <p:pic>
        <p:nvPicPr>
          <p:cNvPr id="17" name="Picture 15"/>
          <p:cNvPicPr>
            <a:picLocks noChangeAspect="1"/>
          </p:cNvPicPr>
          <p:nvPr/>
        </p:nvPicPr>
        <p:blipFill>
          <a:blip r:embed="rId4" cstate="print"/>
          <a:srcRect/>
          <a:stretch>
            <a:fillRect/>
          </a:stretch>
        </p:blipFill>
        <p:spPr bwMode="auto">
          <a:xfrm>
            <a:off x="5500688" y="2390775"/>
            <a:ext cx="498475" cy="514350"/>
          </a:xfrm>
          <a:prstGeom prst="rect">
            <a:avLst/>
          </a:prstGeom>
          <a:noFill/>
          <a:ln w="9525">
            <a:noFill/>
            <a:miter lim="800000"/>
            <a:headEnd/>
            <a:tailEnd/>
          </a:ln>
        </p:spPr>
      </p:pic>
      <p:pic>
        <p:nvPicPr>
          <p:cNvPr id="18" name="Picture 16"/>
          <p:cNvPicPr>
            <a:picLocks noChangeAspect="1"/>
          </p:cNvPicPr>
          <p:nvPr/>
        </p:nvPicPr>
        <p:blipFill>
          <a:blip r:embed="rId5" cstate="print"/>
          <a:srcRect/>
          <a:stretch>
            <a:fillRect/>
          </a:stretch>
        </p:blipFill>
        <p:spPr bwMode="auto">
          <a:xfrm>
            <a:off x="5381625" y="349250"/>
            <a:ext cx="558800" cy="573087"/>
          </a:xfrm>
          <a:prstGeom prst="rect">
            <a:avLst/>
          </a:prstGeom>
          <a:noFill/>
          <a:ln w="9525">
            <a:noFill/>
            <a:miter lim="800000"/>
            <a:headEnd/>
            <a:tailEnd/>
          </a:ln>
        </p:spPr>
      </p:pic>
      <p:pic>
        <p:nvPicPr>
          <p:cNvPr id="19" name="Picture 17"/>
          <p:cNvPicPr>
            <a:picLocks noChangeAspect="1"/>
          </p:cNvPicPr>
          <p:nvPr/>
        </p:nvPicPr>
        <p:blipFill>
          <a:blip r:embed="rId6" cstate="print"/>
          <a:srcRect l="11171"/>
          <a:stretch>
            <a:fillRect/>
          </a:stretch>
        </p:blipFill>
        <p:spPr bwMode="auto">
          <a:xfrm>
            <a:off x="4633912" y="4514850"/>
            <a:ext cx="452438" cy="573087"/>
          </a:xfrm>
          <a:prstGeom prst="rect">
            <a:avLst/>
          </a:prstGeom>
          <a:noFill/>
          <a:ln w="9525">
            <a:noFill/>
            <a:miter lim="800000"/>
            <a:headEnd/>
            <a:tailEnd/>
          </a:ln>
        </p:spPr>
      </p:pic>
      <p:pic>
        <p:nvPicPr>
          <p:cNvPr id="20" name="Picture 18"/>
          <p:cNvPicPr>
            <a:picLocks noChangeAspect="1"/>
          </p:cNvPicPr>
          <p:nvPr/>
        </p:nvPicPr>
        <p:blipFill>
          <a:blip r:embed="rId7" cstate="print"/>
          <a:srcRect b="6728"/>
          <a:stretch>
            <a:fillRect/>
          </a:stretch>
        </p:blipFill>
        <p:spPr bwMode="auto">
          <a:xfrm>
            <a:off x="1918995" y="2486025"/>
            <a:ext cx="671805" cy="593725"/>
          </a:xfrm>
          <a:prstGeom prst="rect">
            <a:avLst/>
          </a:prstGeom>
          <a:noFill/>
          <a:ln w="9525">
            <a:noFill/>
            <a:miter lim="800000"/>
            <a:headEnd/>
            <a:tailEnd/>
          </a:ln>
        </p:spPr>
      </p:pic>
      <p:pic>
        <p:nvPicPr>
          <p:cNvPr id="21" name="Picture 19"/>
          <p:cNvPicPr>
            <a:picLocks noChangeAspect="1"/>
          </p:cNvPicPr>
          <p:nvPr/>
        </p:nvPicPr>
        <p:blipFill>
          <a:blip r:embed="rId8" cstate="print"/>
          <a:srcRect/>
          <a:stretch>
            <a:fillRect/>
          </a:stretch>
        </p:blipFill>
        <p:spPr bwMode="auto">
          <a:xfrm>
            <a:off x="1778812" y="361950"/>
            <a:ext cx="766652" cy="719910"/>
          </a:xfrm>
          <a:prstGeom prst="rect">
            <a:avLst/>
          </a:prstGeom>
          <a:noFill/>
          <a:ln w="9525">
            <a:noFill/>
            <a:miter lim="800000"/>
            <a:headEnd/>
            <a:tailEnd/>
          </a:ln>
        </p:spPr>
      </p:pic>
      <p:pic>
        <p:nvPicPr>
          <p:cNvPr id="22" name="Picture 20"/>
          <p:cNvPicPr>
            <a:picLocks noChangeAspect="1"/>
          </p:cNvPicPr>
          <p:nvPr/>
        </p:nvPicPr>
        <p:blipFill>
          <a:blip r:embed="rId9" cstate="print"/>
          <a:srcRect/>
          <a:stretch>
            <a:fillRect/>
          </a:stretch>
        </p:blipFill>
        <p:spPr bwMode="auto">
          <a:xfrm>
            <a:off x="120650" y="384175"/>
            <a:ext cx="479425" cy="493712"/>
          </a:xfrm>
          <a:prstGeom prst="rect">
            <a:avLst/>
          </a:prstGeom>
          <a:noFill/>
          <a:ln w="9525">
            <a:noFill/>
            <a:miter lim="800000"/>
            <a:headEnd/>
            <a:tailEnd/>
          </a:ln>
        </p:spPr>
      </p:pic>
      <p:pic>
        <p:nvPicPr>
          <p:cNvPr id="23" name="Picture 21"/>
          <p:cNvPicPr>
            <a:picLocks noChangeAspect="1"/>
          </p:cNvPicPr>
          <p:nvPr/>
        </p:nvPicPr>
        <p:blipFill>
          <a:blip r:embed="rId10" cstate="print"/>
          <a:srcRect t="8025" r="6839"/>
          <a:stretch>
            <a:fillRect/>
          </a:stretch>
        </p:blipFill>
        <p:spPr bwMode="auto">
          <a:xfrm>
            <a:off x="138112" y="4522788"/>
            <a:ext cx="534988" cy="515937"/>
          </a:xfrm>
          <a:prstGeom prst="rect">
            <a:avLst/>
          </a:prstGeom>
          <a:noFill/>
          <a:ln w="9525">
            <a:noFill/>
            <a:miter lim="800000"/>
            <a:headEnd/>
            <a:tailEnd/>
          </a:ln>
        </p:spPr>
      </p:pic>
      <p:sp>
        <p:nvSpPr>
          <p:cNvPr id="25" name="Title 24"/>
          <p:cNvSpPr>
            <a:spLocks noGrp="1"/>
          </p:cNvSpPr>
          <p:nvPr>
            <p:ph type="title"/>
          </p:nvPr>
        </p:nvSpPr>
        <p:spPr>
          <a:xfrm>
            <a:off x="152400" y="122238"/>
            <a:ext cx="8839200" cy="258762"/>
          </a:xfrm>
        </p:spPr>
        <p:txBody>
          <a:bodyPr/>
          <a:lstStyle/>
          <a:p>
            <a:pPr algn="l"/>
            <a:r>
              <a:rPr lang="en-US" sz="2000" dirty="0" smtClean="0"/>
              <a:t>Business Model Canvas - </a:t>
            </a:r>
            <a:endParaRPr lang="en-AU"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2145792"/>
              </p:ext>
            </p:extLst>
          </p:nvPr>
        </p:nvGraphicFramePr>
        <p:xfrm>
          <a:off x="152400" y="457200"/>
          <a:ext cx="8839200" cy="5345229"/>
        </p:xfrm>
        <a:graphic>
          <a:graphicData uri="http://schemas.openxmlformats.org/drawingml/2006/table">
            <a:tbl>
              <a:tblPr>
                <a:tableStyleId>{616DA210-FB5B-4158-B5E0-FEB733F419BA}</a:tableStyleId>
              </a:tblPr>
              <a:tblGrid>
                <a:gridCol w="1767840">
                  <a:extLst>
                    <a:ext uri="{9D8B030D-6E8A-4147-A177-3AD203B41FA5}">
                      <a16:colId xmlns:a16="http://schemas.microsoft.com/office/drawing/2014/main" xmlns="" val="20000"/>
                    </a:ext>
                  </a:extLst>
                </a:gridCol>
                <a:gridCol w="1767840">
                  <a:extLst>
                    <a:ext uri="{9D8B030D-6E8A-4147-A177-3AD203B41FA5}">
                      <a16:colId xmlns:a16="http://schemas.microsoft.com/office/drawing/2014/main" xmlns="" val="20001"/>
                    </a:ext>
                  </a:extLst>
                </a:gridCol>
                <a:gridCol w="883920">
                  <a:extLst>
                    <a:ext uri="{9D8B030D-6E8A-4147-A177-3AD203B41FA5}">
                      <a16:colId xmlns:a16="http://schemas.microsoft.com/office/drawing/2014/main" xmlns="" val="20002"/>
                    </a:ext>
                  </a:extLst>
                </a:gridCol>
                <a:gridCol w="883920">
                  <a:extLst>
                    <a:ext uri="{9D8B030D-6E8A-4147-A177-3AD203B41FA5}">
                      <a16:colId xmlns:a16="http://schemas.microsoft.com/office/drawing/2014/main" xmlns="" val="20003"/>
                    </a:ext>
                  </a:extLst>
                </a:gridCol>
                <a:gridCol w="1767840">
                  <a:extLst>
                    <a:ext uri="{9D8B030D-6E8A-4147-A177-3AD203B41FA5}">
                      <a16:colId xmlns:a16="http://schemas.microsoft.com/office/drawing/2014/main" xmlns="" val="20004"/>
                    </a:ext>
                  </a:extLst>
                </a:gridCol>
                <a:gridCol w="1767840">
                  <a:extLst>
                    <a:ext uri="{9D8B030D-6E8A-4147-A177-3AD203B41FA5}">
                      <a16:colId xmlns:a16="http://schemas.microsoft.com/office/drawing/2014/main" xmlns="" val="20005"/>
                    </a:ext>
                  </a:extLst>
                </a:gridCol>
              </a:tblGrid>
              <a:tr h="2019300">
                <a:tc rowSpan="2">
                  <a:txBody>
                    <a:bodyPr/>
                    <a:lstStyle/>
                    <a:p>
                      <a:r>
                        <a:rPr lang="en-AU" sz="1200" b="1" dirty="0" smtClean="0"/>
                        <a:t>           Key</a:t>
                      </a:r>
                      <a:r>
                        <a:rPr lang="en-AU" sz="1200" b="1" baseline="0" dirty="0" smtClean="0"/>
                        <a:t> Partners</a:t>
                      </a:r>
                      <a:endParaRPr lang="en-AU" sz="1100" b="0" baseline="0" dirty="0" smtClean="0">
                        <a:latin typeface="Comic Sans MS" pitchFamily="66" charset="0"/>
                      </a:endParaRPr>
                    </a:p>
                    <a:p>
                      <a:endParaRPr lang="en-AU" sz="1100" b="0" baseline="0" dirty="0" smtClean="0">
                        <a:latin typeface="Comic Sans MS" pitchFamily="66" charset="0"/>
                      </a:endParaRPr>
                    </a:p>
                    <a:p>
                      <a:endParaRPr lang="en-AU" sz="1100" b="0" baseline="0" dirty="0" smtClean="0">
                        <a:latin typeface="Comic Sans MS" pitchFamily="66" charset="0"/>
                      </a:endParaRPr>
                    </a:p>
                    <a:p>
                      <a:r>
                        <a:rPr lang="en-AU" sz="1100" b="0" dirty="0" smtClean="0">
                          <a:latin typeface="Comic Sans MS" pitchFamily="66" charset="0"/>
                        </a:rPr>
                        <a:t>Cambridge CARES</a:t>
                      </a:r>
                    </a:p>
                    <a:p>
                      <a:r>
                        <a:rPr lang="en-AU" sz="1100" b="0" dirty="0" smtClean="0">
                          <a:latin typeface="Comic Sans MS" pitchFamily="66" charset="0"/>
                        </a:rPr>
                        <a:t>(R&amp;D Facilities</a:t>
                      </a:r>
                      <a:r>
                        <a:rPr lang="en-AU" sz="1100" b="0" baseline="0" dirty="0" smtClean="0">
                          <a:latin typeface="Comic Sans MS" pitchFamily="66" charset="0"/>
                        </a:rPr>
                        <a:t>)</a:t>
                      </a:r>
                    </a:p>
                    <a:p>
                      <a:endParaRPr lang="en-AU" sz="1100" b="0" baseline="0" dirty="0" smtClean="0">
                        <a:latin typeface="Comic Sans MS" pitchFamily="66" charset="0"/>
                      </a:endParaRPr>
                    </a:p>
                    <a:p>
                      <a:r>
                        <a:rPr lang="en-AU" sz="1100" b="0" baseline="0" dirty="0" smtClean="0">
                          <a:latin typeface="Comic Sans MS" pitchFamily="66" charset="0"/>
                        </a:rPr>
                        <a:t>Potential:</a:t>
                      </a:r>
                    </a:p>
                    <a:p>
                      <a:r>
                        <a:rPr lang="en-AU" sz="1100" b="0" baseline="0" dirty="0" smtClean="0">
                          <a:latin typeface="Comic Sans MS" pitchFamily="66" charset="0"/>
                        </a:rPr>
                        <a:t>ASTAR</a:t>
                      </a:r>
                    </a:p>
                    <a:p>
                      <a:pPr marL="0" marR="0" indent="0" algn="l" defTabSz="914400" rtl="0" eaLnBrk="1" fontAlgn="auto" latinLnBrk="0" hangingPunct="1">
                        <a:lnSpc>
                          <a:spcPct val="100000"/>
                        </a:lnSpc>
                        <a:spcBef>
                          <a:spcPts val="0"/>
                        </a:spcBef>
                        <a:spcAft>
                          <a:spcPts val="0"/>
                        </a:spcAft>
                        <a:buClrTx/>
                        <a:buSzTx/>
                        <a:buFontTx/>
                        <a:buNone/>
                        <a:tabLst/>
                        <a:defRPr/>
                      </a:pPr>
                      <a:r>
                        <a:rPr lang="en-AU" sz="1100" b="0" dirty="0" smtClean="0">
                          <a:latin typeface="Comic Sans MS" pitchFamily="66" charset="0"/>
                        </a:rPr>
                        <a:t>(R&amp;D</a:t>
                      </a:r>
                      <a:r>
                        <a:rPr lang="en-AU" sz="1100" b="0" baseline="0" dirty="0" smtClean="0">
                          <a:latin typeface="Comic Sans MS" pitchFamily="66" charset="0"/>
                        </a:rPr>
                        <a:t>)</a:t>
                      </a:r>
                    </a:p>
                    <a:p>
                      <a:endParaRPr lang="en-AU" sz="1100" b="0" dirty="0" smtClean="0">
                        <a:latin typeface="Comic Sans MS" pitchFamily="66" charset="0"/>
                      </a:endParaRPr>
                    </a:p>
                    <a:p>
                      <a:r>
                        <a:rPr lang="en-AU" sz="1100" b="0" dirty="0" smtClean="0">
                          <a:latin typeface="Comic Sans MS" pitchFamily="66" charset="0"/>
                        </a:rPr>
                        <a:t>Local Industry</a:t>
                      </a:r>
                    </a:p>
                    <a:p>
                      <a:r>
                        <a:rPr lang="en-AU" sz="1100" b="0" dirty="0" smtClean="0">
                          <a:latin typeface="Comic Sans MS" pitchFamily="66" charset="0"/>
                        </a:rPr>
                        <a:t>(Product development,</a:t>
                      </a:r>
                      <a:r>
                        <a:rPr lang="en-AU" sz="1100" b="0" baseline="0" dirty="0" smtClean="0">
                          <a:latin typeface="Comic Sans MS" pitchFamily="66" charset="0"/>
                        </a:rPr>
                        <a:t> </a:t>
                      </a:r>
                      <a:r>
                        <a:rPr lang="en-AU" sz="1100" b="0" dirty="0" smtClean="0">
                          <a:latin typeface="Comic Sans MS" pitchFamily="66" charset="0"/>
                        </a:rPr>
                        <a:t>Scale-up support)</a:t>
                      </a:r>
                      <a:endParaRPr lang="en-AU" sz="11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AU" sz="1200" b="1" dirty="0" smtClean="0"/>
                        <a:t>        Key Activities</a:t>
                      </a:r>
                      <a:endParaRPr lang="en-AU" sz="1100" b="0" baseline="0" dirty="0" smtClean="0">
                        <a:latin typeface="Comic Sans MS" pitchFamily="66" charset="0"/>
                      </a:endParaRPr>
                    </a:p>
                    <a:p>
                      <a:endParaRPr lang="en-AU" sz="1100" b="0" baseline="0" dirty="0" smtClean="0">
                        <a:latin typeface="Comic Sans MS" pitchFamily="66" charset="0"/>
                      </a:endParaRPr>
                    </a:p>
                    <a:p>
                      <a:endParaRPr lang="en-AU" sz="1100" b="0" baseline="0" dirty="0" smtClean="0">
                        <a:latin typeface="Comic Sans MS" pitchFamily="66" charset="0"/>
                      </a:endParaRPr>
                    </a:p>
                    <a:p>
                      <a:endParaRPr lang="en-AU" sz="1100" b="0" baseline="0" dirty="0" smtClean="0">
                        <a:latin typeface="Comic Sans MS" pitchFamily="66" charset="0"/>
                      </a:endParaRPr>
                    </a:p>
                    <a:p>
                      <a:r>
                        <a:rPr lang="en-AU" sz="1100" b="0" baseline="0" dirty="0" smtClean="0">
                          <a:latin typeface="Comic Sans MS" pitchFamily="66" charset="0"/>
                        </a:rPr>
                        <a:t>Proof-of-concept</a:t>
                      </a:r>
                    </a:p>
                    <a:p>
                      <a:r>
                        <a:rPr lang="en-AU" sz="1100" b="0" baseline="0" dirty="0" smtClean="0">
                          <a:latin typeface="Comic Sans MS" pitchFamily="66" charset="0"/>
                        </a:rPr>
                        <a:t>Select Product</a:t>
                      </a:r>
                    </a:p>
                    <a:p>
                      <a:r>
                        <a:rPr lang="en-AU" sz="1100" b="0" baseline="0" dirty="0" smtClean="0">
                          <a:latin typeface="Comic Sans MS" pitchFamily="66" charset="0"/>
                        </a:rPr>
                        <a:t>Identify distributers</a:t>
                      </a:r>
                    </a:p>
                    <a:p>
                      <a:r>
                        <a:rPr lang="en-AU" sz="1100" b="0" baseline="0" dirty="0" smtClean="0">
                          <a:latin typeface="Comic Sans MS" pitchFamily="66" charset="0"/>
                        </a:rPr>
                        <a:t>Identify customers </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dirty="0" smtClean="0"/>
                        <a:t>          Value Propositions</a:t>
                      </a: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Low-cost, high quality nanostructured materials</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Rapid scale-up and production of nanostructured materials</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Products: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Materials tailored to specific industries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Services:</a:t>
                      </a:r>
                      <a:endPar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Contract R&amp;D</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smtClean="0">
                          <a:ln>
                            <a:noFill/>
                          </a:ln>
                          <a:solidFill>
                            <a:prstClr val="black"/>
                          </a:solidFill>
                          <a:effectLst/>
                          <a:uLnTx/>
                          <a:uFillTx/>
                          <a:latin typeface="Comic Sans MS" pitchFamily="66" charset="0"/>
                          <a:ea typeface="+mn-ea"/>
                          <a:cs typeface="+mn-cs"/>
                        </a:rPr>
                        <a:t>Contract Manufacturing</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hMerge="1">
                  <a:txBody>
                    <a:bodyPr/>
                    <a:lstStyle/>
                    <a:p>
                      <a:endParaRPr lang="en-AU" dirty="0"/>
                    </a:p>
                  </a:txBody>
                  <a:tcPr/>
                </a:tc>
                <a:tc>
                  <a:txBody>
                    <a:bodyPr/>
                    <a:lstStyle/>
                    <a:p>
                      <a:r>
                        <a:rPr lang="en-AU" sz="1200" b="1" dirty="0" smtClean="0"/>
                        <a:t>         Customer </a:t>
                      </a:r>
                    </a:p>
                    <a:p>
                      <a:r>
                        <a:rPr lang="en-AU" sz="1200" b="1" dirty="0" smtClean="0"/>
                        <a:t>         Relationships</a:t>
                      </a:r>
                      <a:endParaRPr lang="en-AU" sz="1100" b="0" baseline="0" dirty="0" smtClean="0">
                        <a:latin typeface="Comic Sans MS" pitchFamily="66" charset="0"/>
                      </a:endParaRPr>
                    </a:p>
                    <a:p>
                      <a:endParaRPr lang="en-AU" sz="1100" b="0" baseline="0" dirty="0" smtClean="0">
                        <a:latin typeface="Comic Sans MS" pitchFamily="66" charset="0"/>
                      </a:endParaRPr>
                    </a:p>
                    <a:p>
                      <a:r>
                        <a:rPr lang="en-AU" sz="1100" b="0" dirty="0" smtClean="0">
                          <a:latin typeface="Comic Sans MS" pitchFamily="66" charset="0"/>
                        </a:rPr>
                        <a:t>TBD</a:t>
                      </a:r>
                      <a:endParaRPr lang="en-AU" sz="11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r>
                        <a:rPr lang="en-AU" sz="1200" b="1" dirty="0" smtClean="0"/>
                        <a:t>      Customer Segments</a:t>
                      </a:r>
                      <a:endParaRPr lang="en-AU" sz="1200" b="0" baseline="0" dirty="0" smtClean="0">
                        <a:latin typeface="Comic Sans MS" pitchFamily="66" charset="0"/>
                      </a:endParaRPr>
                    </a:p>
                    <a:p>
                      <a:endParaRPr lang="en-AU" sz="1100" b="0" baseline="0" dirty="0" smtClean="0">
                        <a:latin typeface="Comic Sans MS" pitchFamily="66" charset="0"/>
                      </a:endParaRPr>
                    </a:p>
                    <a:p>
                      <a:endParaRPr lang="en-AU" sz="1100" b="0" baseline="0" dirty="0" smtClean="0">
                        <a:latin typeface="Comic Sans MS" pitchFamily="66" charset="0"/>
                      </a:endParaRPr>
                    </a:p>
                    <a:p>
                      <a:r>
                        <a:rPr lang="en-AU" sz="1100" b="0" dirty="0" smtClean="0">
                          <a:latin typeface="Comic Sans MS" pitchFamily="66" charset="0"/>
                        </a:rPr>
                        <a:t>Research Institutions</a:t>
                      </a:r>
                    </a:p>
                    <a:p>
                      <a:r>
                        <a:rPr lang="en-AU" sz="1100" b="0" dirty="0" smtClean="0">
                          <a:latin typeface="Comic Sans MS" pitchFamily="66" charset="0"/>
                        </a:rPr>
                        <a:t>-high</a:t>
                      </a:r>
                      <a:r>
                        <a:rPr lang="en-AU" sz="1100" b="0" baseline="0" dirty="0" smtClean="0">
                          <a:latin typeface="Comic Sans MS" pitchFamily="66" charset="0"/>
                        </a:rPr>
                        <a:t> precision nanoparticles</a:t>
                      </a:r>
                      <a:endParaRPr lang="en-AU" sz="1100" b="0" dirty="0" smtClean="0">
                        <a:latin typeface="Comic Sans MS" pitchFamily="66" charset="0"/>
                      </a:endParaRPr>
                    </a:p>
                    <a:p>
                      <a:endParaRPr lang="en-AU" sz="1100" b="0" dirty="0" smtClean="0">
                        <a:latin typeface="Comic Sans MS" pitchFamily="66" charset="0"/>
                      </a:endParaRPr>
                    </a:p>
                    <a:p>
                      <a:r>
                        <a:rPr lang="en-AU" sz="1100" b="0" dirty="0" smtClean="0">
                          <a:latin typeface="Comic Sans MS" pitchFamily="66" charset="0"/>
                        </a:rPr>
                        <a:t>Singaporean Chemical Industry</a:t>
                      </a:r>
                    </a:p>
                    <a:p>
                      <a:r>
                        <a:rPr lang="en-AU" sz="1100" b="0" dirty="0" smtClean="0">
                          <a:latin typeface="Comic Sans MS" pitchFamily="66" charset="0"/>
                        </a:rPr>
                        <a:t>-separation</a:t>
                      </a:r>
                      <a:r>
                        <a:rPr lang="en-AU" sz="1100" b="0" baseline="0" dirty="0" smtClean="0">
                          <a:latin typeface="Comic Sans MS" pitchFamily="66" charset="0"/>
                        </a:rPr>
                        <a:t> processes</a:t>
                      </a:r>
                      <a:endParaRPr lang="en-AU" sz="1100" b="0" dirty="0" smtClean="0">
                        <a:latin typeface="Comic Sans MS" pitchFamily="66" charset="0"/>
                      </a:endParaRPr>
                    </a:p>
                    <a:p>
                      <a:r>
                        <a:rPr lang="en-AU" sz="1100" b="0" dirty="0" smtClean="0">
                          <a:latin typeface="Comic Sans MS" pitchFamily="66" charset="0"/>
                        </a:rPr>
                        <a:t>-coatings</a:t>
                      </a:r>
                    </a:p>
                    <a:p>
                      <a:r>
                        <a:rPr lang="en-AU" sz="1100" b="0" dirty="0" smtClean="0">
                          <a:latin typeface="Comic Sans MS" pitchFamily="66" charset="0"/>
                        </a:rPr>
                        <a:t>-lubricants</a:t>
                      </a:r>
                    </a:p>
                    <a:p>
                      <a:endParaRPr lang="en-AU" sz="1100" b="0" dirty="0" smtClean="0">
                        <a:latin typeface="Comic Sans MS" pitchFamily="66" charset="0"/>
                      </a:endParaRPr>
                    </a:p>
                    <a:p>
                      <a:r>
                        <a:rPr lang="en-AU" sz="1100" b="0" dirty="0" smtClean="0">
                          <a:latin typeface="Comic Sans MS" pitchFamily="66" charset="0"/>
                        </a:rPr>
                        <a:t>Electronic</a:t>
                      </a:r>
                      <a:r>
                        <a:rPr lang="en-AU" sz="1100" b="0" baseline="0" dirty="0" smtClean="0">
                          <a:latin typeface="Comic Sans MS" pitchFamily="66" charset="0"/>
                        </a:rPr>
                        <a:t> thin films</a:t>
                      </a:r>
                    </a:p>
                    <a:p>
                      <a:r>
                        <a:rPr lang="en-AU" sz="1100" b="0" baseline="0" dirty="0" smtClean="0">
                          <a:latin typeface="Comic Sans MS" pitchFamily="66" charset="0"/>
                        </a:rPr>
                        <a:t>-displays</a:t>
                      </a:r>
                    </a:p>
                    <a:p>
                      <a:r>
                        <a:rPr lang="en-AU" sz="1100" b="0" baseline="0" dirty="0" smtClean="0">
                          <a:latin typeface="Comic Sans MS" pitchFamily="66" charset="0"/>
                        </a:rPr>
                        <a:t>-sensors</a:t>
                      </a:r>
                      <a:endParaRPr lang="en-AU" sz="1100" b="0" dirty="0" smtClean="0">
                        <a:latin typeface="Comic Sans MS" pitchFamily="66" charset="0"/>
                      </a:endParaRPr>
                    </a:p>
                    <a:p>
                      <a:endParaRPr lang="en-AU" sz="1100" b="0" dirty="0" smtClean="0">
                        <a:latin typeface="Comic Sans MS" pitchFamily="66" charset="0"/>
                      </a:endParaRPr>
                    </a:p>
                    <a:p>
                      <a:r>
                        <a:rPr lang="en-AU" sz="1100" b="0" dirty="0" smtClean="0">
                          <a:latin typeface="Comic Sans MS" pitchFamily="66" charset="0"/>
                        </a:rPr>
                        <a:t>Biomaterials</a:t>
                      </a:r>
                    </a:p>
                    <a:p>
                      <a:r>
                        <a:rPr lang="en-AU" sz="1100" b="0" dirty="0" smtClean="0">
                          <a:latin typeface="Comic Sans MS" pitchFamily="66" charset="0"/>
                        </a:rPr>
                        <a:t>-MRI contrast agents</a:t>
                      </a:r>
                    </a:p>
                    <a:p>
                      <a:r>
                        <a:rPr lang="en-AU" sz="1100" b="0" dirty="0" smtClean="0">
                          <a:latin typeface="Comic Sans MS" pitchFamily="66" charset="0"/>
                        </a:rPr>
                        <a:t>-drug</a:t>
                      </a:r>
                      <a:r>
                        <a:rPr lang="en-AU" sz="1100" b="0" baseline="0" dirty="0" smtClean="0">
                          <a:latin typeface="Comic Sans MS" pitchFamily="66" charset="0"/>
                        </a:rPr>
                        <a:t> delivery</a:t>
                      </a:r>
                      <a:endParaRPr lang="en-AU" sz="1100" b="0" dirty="0" smtClean="0">
                        <a:latin typeface="Comic Sans MS" pitchFamily="66" charset="0"/>
                      </a:endParaRPr>
                    </a:p>
                    <a:p>
                      <a:endParaRPr lang="en-AU" sz="1100" b="0" dirty="0" smtClean="0">
                        <a:latin typeface="Comic Sans MS" pitchFamily="66" charset="0"/>
                      </a:endParaRPr>
                    </a:p>
                    <a:p>
                      <a:r>
                        <a:rPr lang="en-AU" sz="1100" b="0" dirty="0" smtClean="0">
                          <a:latin typeface="Comic Sans MS" pitchFamily="66" charset="0"/>
                        </a:rPr>
                        <a:t>Energy storage</a:t>
                      </a:r>
                    </a:p>
                    <a:p>
                      <a:r>
                        <a:rPr lang="en-AU" sz="1100" b="0" dirty="0" smtClean="0">
                          <a:latin typeface="Comic Sans MS" pitchFamily="66" charset="0"/>
                        </a:rPr>
                        <a:t>-electrode materials</a:t>
                      </a:r>
                    </a:p>
                    <a:p>
                      <a:r>
                        <a:rPr lang="en-AU" sz="1100" b="0" dirty="0" smtClean="0">
                          <a:latin typeface="Comic Sans MS" pitchFamily="66" charset="0"/>
                        </a:rPr>
                        <a:t>-ion exchange membrane</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019300">
                <a:tc vMerge="1">
                  <a:txBody>
                    <a:bodyPr/>
                    <a:lstStyle/>
                    <a:p>
                      <a:endParaRPr lang="en-AU"/>
                    </a:p>
                  </a:txBody>
                  <a:tcPr/>
                </a:tc>
                <a:tc>
                  <a:txBody>
                    <a:bodyPr/>
                    <a:lstStyle/>
                    <a:p>
                      <a:r>
                        <a:rPr lang="en-AU" sz="1200" b="1" dirty="0" smtClean="0"/>
                        <a:t>             Key Resources</a:t>
                      </a:r>
                      <a:endParaRPr lang="en-AU" sz="1100" b="0" baseline="0" dirty="0" smtClean="0">
                        <a:latin typeface="Comic Sans MS" pitchFamily="66" charset="0"/>
                      </a:endParaRPr>
                    </a:p>
                    <a:p>
                      <a:endParaRPr lang="en-AU" sz="1100" b="0" baseline="0" dirty="0" smtClean="0">
                        <a:latin typeface="Comic Sans MS" pitchFamily="66" charset="0"/>
                      </a:endParaRPr>
                    </a:p>
                    <a:p>
                      <a:endParaRPr lang="en-AU" sz="1100" b="0" baseline="0" dirty="0" smtClean="0">
                        <a:latin typeface="Comic Sans MS" pitchFamily="66" charset="0"/>
                      </a:endParaRPr>
                    </a:p>
                    <a:p>
                      <a:endParaRPr lang="en-AU" sz="1100" b="0" dirty="0" smtClean="0">
                        <a:latin typeface="Comic Sans MS" pitchFamily="66" charset="0"/>
                      </a:endParaRPr>
                    </a:p>
                    <a:p>
                      <a:r>
                        <a:rPr lang="en-AU" sz="1100" b="0" dirty="0" smtClean="0">
                          <a:latin typeface="Comic Sans MS" pitchFamily="66" charset="0"/>
                        </a:rPr>
                        <a:t>R&amp;D</a:t>
                      </a:r>
                      <a:r>
                        <a:rPr lang="en-AU" sz="1100" b="0" baseline="0" dirty="0" smtClean="0">
                          <a:latin typeface="Comic Sans MS" pitchFamily="66" charset="0"/>
                        </a:rPr>
                        <a:t> Facilities and support</a:t>
                      </a:r>
                    </a:p>
                    <a:p>
                      <a:r>
                        <a:rPr lang="en-AU" sz="1100" b="0" dirty="0" smtClean="0">
                          <a:latin typeface="Comic Sans MS" pitchFamily="66" charset="0"/>
                        </a:rPr>
                        <a:t>Others TBD once customers and distributers are identified</a:t>
                      </a:r>
                      <a:endParaRPr lang="en-AU" sz="11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vMerge="1">
                  <a:txBody>
                    <a:bodyPr/>
                    <a:lstStyle/>
                    <a:p>
                      <a:endParaRPr lang="en-AU"/>
                    </a:p>
                  </a:txBody>
                  <a:tcPr/>
                </a:tc>
                <a:tc hMerge="1" vMerge="1">
                  <a:txBody>
                    <a:bodyPr/>
                    <a:lstStyle/>
                    <a:p>
                      <a:endParaRPr lang="en-AU" dirty="0"/>
                    </a:p>
                  </a:txBody>
                  <a:tcPr/>
                </a:tc>
                <a:tc>
                  <a:txBody>
                    <a:bodyPr/>
                    <a:lstStyle/>
                    <a:p>
                      <a:r>
                        <a:rPr lang="en-AU" sz="1200" b="1" dirty="0" smtClean="0"/>
                        <a:t>             Channels</a:t>
                      </a:r>
                      <a:endParaRPr lang="en-AU" sz="1200" b="0" baseline="0" dirty="0" smtClean="0">
                        <a:latin typeface="Comic Sans MS" pitchFamily="66" charset="0"/>
                      </a:endParaRPr>
                    </a:p>
                    <a:p>
                      <a:endParaRPr lang="en-AU" sz="1100" b="0" baseline="0" dirty="0" smtClean="0">
                        <a:latin typeface="Comic Sans MS" pitchFamily="66" charset="0"/>
                      </a:endParaRPr>
                    </a:p>
                    <a:p>
                      <a:r>
                        <a:rPr lang="en-AU" sz="1100" b="0" baseline="0" dirty="0" smtClean="0">
                          <a:latin typeface="Comic Sans MS" pitchFamily="66" charset="0"/>
                        </a:rPr>
                        <a:t>TBD</a:t>
                      </a:r>
                    </a:p>
                    <a:p>
                      <a:endParaRPr lang="en-AU" sz="11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n-AU"/>
                    </a:p>
                  </a:txBody>
                  <a:tcPr/>
                </a:tc>
                <a:extLst>
                  <a:ext uri="{0D108BD9-81ED-4DB2-BD59-A6C34878D82A}">
                    <a16:rowId xmlns:a16="http://schemas.microsoft.com/office/drawing/2014/main" xmlns="" val="10001"/>
                  </a:ext>
                </a:extLst>
              </a:tr>
              <a:tr h="990600">
                <a:tc gridSpan="3">
                  <a:txBody>
                    <a:bodyPr/>
                    <a:lstStyle/>
                    <a:p>
                      <a:r>
                        <a:rPr lang="en-AU" sz="1200" b="1" dirty="0" smtClean="0"/>
                        <a:t>              Cost Structure</a:t>
                      </a:r>
                      <a:endParaRPr lang="en-AU" sz="1200" b="0" baseline="0" dirty="0" smtClean="0">
                        <a:latin typeface="Comic Sans MS" pitchFamily="66" charset="0"/>
                      </a:endParaRPr>
                    </a:p>
                    <a:p>
                      <a:endParaRPr lang="en-AU" sz="1200" b="0" baseline="0" dirty="0" smtClean="0">
                        <a:latin typeface="Comic Sans MS" pitchFamily="66" charset="0"/>
                      </a:endParaRPr>
                    </a:p>
                    <a:p>
                      <a:endParaRPr lang="en-AU" sz="1200" b="0" baseline="0" dirty="0" smtClean="0">
                        <a:latin typeface="Comic Sans MS" pitchFamily="66" charset="0"/>
                      </a:endParaRPr>
                    </a:p>
                    <a:p>
                      <a:r>
                        <a:rPr lang="en-AU" sz="1200" b="0" baseline="0" dirty="0" smtClean="0">
                          <a:latin typeface="Comic Sans MS" pitchFamily="66" charset="0"/>
                        </a:rPr>
                        <a:t>Capital costs of R&amp;D and manufacturing facilities</a:t>
                      </a: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tc gridSpan="3">
                  <a:txBody>
                    <a:bodyPr/>
                    <a:lstStyle/>
                    <a:p>
                      <a:r>
                        <a:rPr lang="en-AU" sz="1200" b="1" dirty="0" smtClean="0"/>
                        <a:t>           Revenue Streams</a:t>
                      </a:r>
                      <a:endParaRPr lang="en-AU" sz="1200" b="0" baseline="0" dirty="0" smtClean="0">
                        <a:latin typeface="Comic Sans MS" pitchFamily="66" charset="0"/>
                      </a:endParaRPr>
                    </a:p>
                    <a:p>
                      <a:endParaRPr lang="en-AU" sz="1200" b="0" baseline="0" dirty="0" smtClean="0">
                        <a:latin typeface="Comic Sans MS" pitchFamily="66" charset="0"/>
                      </a:endParaRPr>
                    </a:p>
                    <a:p>
                      <a:endParaRPr lang="en-AU" sz="1200" b="0" baseline="0" dirty="0" smtClean="0">
                        <a:latin typeface="Comic Sans MS" pitchFamily="66" charset="0"/>
                      </a:endParaRPr>
                    </a:p>
                    <a:p>
                      <a:r>
                        <a:rPr lang="en-AU" sz="1100" b="0" dirty="0" smtClean="0">
                          <a:latin typeface="Comic Sans MS" pitchFamily="66" charset="0"/>
                        </a:rPr>
                        <a:t>TBD</a:t>
                      </a:r>
                      <a:endParaRPr lang="en-AU" sz="1100" b="0" dirty="0">
                        <a:latin typeface="Comic Sans MS" pitchFamily="66" charset="0"/>
                      </a:endParaRPr>
                    </a:p>
                  </a:txBody>
                  <a:tcPr marL="82296" marR="8229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AU" dirty="0"/>
                    </a:p>
                  </a:txBody>
                  <a:tcPr/>
                </a:tc>
                <a:tc hMerge="1">
                  <a:txBody>
                    <a:bodyPr/>
                    <a:lstStyle/>
                    <a:p>
                      <a:endParaRPr lang="en-AU" dirty="0"/>
                    </a:p>
                  </a:txBody>
                  <a:tcPr/>
                </a:tc>
                <a:extLst>
                  <a:ext uri="{0D108BD9-81ED-4DB2-BD59-A6C34878D82A}">
                    <a16:rowId xmlns:a16="http://schemas.microsoft.com/office/drawing/2014/main" xmlns="" val="10002"/>
                  </a:ext>
                </a:extLst>
              </a:tr>
              <a:tr h="224589">
                <a:tc gridSpan="6">
                  <a:txBody>
                    <a:bodyPr/>
                    <a:lstStyle/>
                    <a:p>
                      <a:endParaRPr lang="en-AU" sz="100" b="1" dirty="0"/>
                    </a:p>
                  </a:txBody>
                  <a:tcPr marL="82296" marR="82296">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AU" sz="100" dirty="0"/>
                    </a:p>
                  </a:txBody>
                  <a:tcPr/>
                </a:tc>
                <a:tc hMerge="1">
                  <a:txBody>
                    <a:bodyPr/>
                    <a:lstStyle/>
                    <a:p>
                      <a:endParaRPr lang="en-AU" sz="100" dirty="0"/>
                    </a:p>
                  </a:txBody>
                  <a:tcPr/>
                </a:tc>
                <a:tc hMerge="1">
                  <a:txBody>
                    <a:bodyPr/>
                    <a:lstStyle/>
                    <a:p>
                      <a:endParaRPr lang="en-AU" sz="100" dirty="0"/>
                    </a:p>
                  </a:txBody>
                  <a:tcPr/>
                </a:tc>
                <a:tc hMerge="1">
                  <a:txBody>
                    <a:bodyPr/>
                    <a:lstStyle/>
                    <a:p>
                      <a:endParaRPr lang="en-AU" sz="100" dirty="0"/>
                    </a:p>
                  </a:txBody>
                  <a:tcPr/>
                </a:tc>
                <a:tc hMerge="1">
                  <a:txBody>
                    <a:bodyPr/>
                    <a:lstStyle/>
                    <a:p>
                      <a:endParaRPr lang="en-AU" sz="100" dirty="0"/>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2480</TotalTime>
  <Words>467</Words>
  <Application>Microsoft Office PowerPoint</Application>
  <PresentationFormat>On-screen Show (4:3)</PresentationFormat>
  <Paragraphs>120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Business Model Canvas - </vt:lpstr>
      <vt:lpstr>Business Model Canvas - </vt:lpstr>
    </vt:vector>
  </TitlesOfParts>
  <Company>World Vision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 canvas template</dc:title>
  <dc:creator>This version: James Cox</dc:creator>
  <dc:description>Full credit to  http://www.businessmodelgeneration.com and its users for this template. I have made enhancements to its useability by using a table as the underlying format.</dc:description>
  <cp:lastModifiedBy>Nicholas Jose</cp:lastModifiedBy>
  <cp:revision>55</cp:revision>
  <dcterms:created xsi:type="dcterms:W3CDTF">2011-03-15T01:24:59Z</dcterms:created>
  <dcterms:modified xsi:type="dcterms:W3CDTF">2021-03-14T14:31:40Z</dcterms:modified>
</cp:coreProperties>
</file>